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8" r:id="rId2"/>
    <p:sldId id="282" r:id="rId3"/>
    <p:sldId id="303" r:id="rId4"/>
    <p:sldId id="277" r:id="rId5"/>
    <p:sldId id="259" r:id="rId6"/>
    <p:sldId id="301" r:id="rId7"/>
    <p:sldId id="260" r:id="rId8"/>
    <p:sldId id="263" r:id="rId9"/>
    <p:sldId id="313" r:id="rId10"/>
    <p:sldId id="298" r:id="rId11"/>
    <p:sldId id="266" r:id="rId12"/>
    <p:sldId id="318" r:id="rId13"/>
    <p:sldId id="305" r:id="rId14"/>
    <p:sldId id="319" r:id="rId15"/>
    <p:sldId id="261" r:id="rId16"/>
    <p:sldId id="306" r:id="rId17"/>
    <p:sldId id="272" r:id="rId18"/>
    <p:sldId id="279" r:id="rId19"/>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E5938F"/>
    <a:srgbClr val="FFD474"/>
    <a:srgbClr val="81B1B4"/>
    <a:srgbClr val="B9D8DD"/>
    <a:srgbClr val="F7F7F7"/>
    <a:srgbClr val="7987A1"/>
    <a:srgbClr val="D58C5C"/>
    <a:srgbClr val="1B783A"/>
    <a:srgbClr val="EEEC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31" autoAdjust="0"/>
    <p:restoredTop sz="94660"/>
  </p:normalViewPr>
  <p:slideViewPr>
    <p:cSldViewPr snapToGrid="0" showGuides="1">
      <p:cViewPr varScale="1">
        <p:scale>
          <a:sx n="87" d="100"/>
          <a:sy n="87" d="100"/>
        </p:scale>
        <p:origin x="208" y="1056"/>
      </p:cViewPr>
      <p:guideLst>
        <p:guide orient="horz" pos="2160"/>
        <p:guide pos="3840"/>
      </p:guideLst>
    </p:cSldViewPr>
  </p:slideViewPr>
  <p:notesTextViewPr>
    <p:cViewPr>
      <p:scale>
        <a:sx n="1" d="1"/>
        <a:sy n="1" d="1"/>
      </p:scale>
      <p:origin x="0" y="0"/>
    </p:cViewPr>
  </p:notesTextViewPr>
  <p:sorterViewPr>
    <p:cViewPr varScale="1">
      <p:scale>
        <a:sx n="1" d="1"/>
        <a:sy n="1" d="1"/>
      </p:scale>
      <p:origin x="0" y="-14227"/>
    </p:cViewPr>
  </p:sorterViewPr>
  <p:notesViewPr>
    <p:cSldViewPr snapToGrid="0" showGuides="1">
      <p:cViewPr varScale="1">
        <p:scale>
          <a:sx n="67" d="100"/>
          <a:sy n="67" d="100"/>
        </p:scale>
        <p:origin x="3120"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C4080D-1F54-4F69-BC0A-23BAAABE1D05}" type="datetimeFigureOut">
              <a:rPr lang="id-ID" smtClean="0"/>
              <a:t>28/11/21</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76894B-9501-4B85-A6CF-6047B6D59092}" type="slidenum">
              <a:rPr lang="id-ID" smtClean="0"/>
              <a:t>‹#›</a:t>
            </a:fld>
            <a:endParaRPr lang="id-ID"/>
          </a:p>
        </p:txBody>
      </p:sp>
    </p:spTree>
    <p:extLst>
      <p:ext uri="{BB962C8B-B14F-4D97-AF65-F5344CB8AC3E}">
        <p14:creationId xmlns:p14="http://schemas.microsoft.com/office/powerpoint/2010/main" val="37060776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23E723-0171-4C7C-AF9E-86EDD0B4EE20}" type="datetimeFigureOut">
              <a:rPr lang="id-ID" smtClean="0"/>
              <a:t>28/11/21</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0A5230-860A-43E7-9E54-7ABCEBA4C14C}" type="slidenum">
              <a:rPr lang="id-ID" smtClean="0"/>
              <a:t>‹#›</a:t>
            </a:fld>
            <a:endParaRPr lang="id-ID"/>
          </a:p>
        </p:txBody>
      </p:sp>
    </p:spTree>
    <p:extLst>
      <p:ext uri="{BB962C8B-B14F-4D97-AF65-F5344CB8AC3E}">
        <p14:creationId xmlns:p14="http://schemas.microsoft.com/office/powerpoint/2010/main" val="2723435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0" y="0"/>
            <a:ext cx="6096000" cy="6858000"/>
          </a:xfrm>
        </p:spPr>
        <p:txBody>
          <a:bodyPr/>
          <a:lstStyle/>
          <a:p>
            <a:endParaRPr lang="id-ID"/>
          </a:p>
        </p:txBody>
      </p:sp>
    </p:spTree>
    <p:extLst>
      <p:ext uri="{BB962C8B-B14F-4D97-AF65-F5344CB8AC3E}">
        <p14:creationId xmlns:p14="http://schemas.microsoft.com/office/powerpoint/2010/main" val="24553951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966913" y="1368425"/>
            <a:ext cx="5383212" cy="4121150"/>
          </a:xfrm>
        </p:spPr>
        <p:txBody>
          <a:bodyPr/>
          <a:lstStyle/>
          <a:p>
            <a:endParaRPr lang="id-ID"/>
          </a:p>
        </p:txBody>
      </p:sp>
      <p:sp>
        <p:nvSpPr>
          <p:cNvPr id="8" name="Picture Placeholder 6"/>
          <p:cNvSpPr>
            <a:spLocks noGrp="1"/>
          </p:cNvSpPr>
          <p:nvPr>
            <p:ph type="pic" sz="quarter" idx="11"/>
          </p:nvPr>
        </p:nvSpPr>
        <p:spPr>
          <a:xfrm>
            <a:off x="10210017" y="1368425"/>
            <a:ext cx="1981983" cy="4121150"/>
          </a:xfrm>
        </p:spPr>
        <p:txBody>
          <a:bodyPr/>
          <a:lstStyle/>
          <a:p>
            <a:endParaRPr lang="id-ID"/>
          </a:p>
        </p:txBody>
      </p:sp>
    </p:spTree>
    <p:extLst>
      <p:ext uri="{BB962C8B-B14F-4D97-AF65-F5344CB8AC3E}">
        <p14:creationId xmlns:p14="http://schemas.microsoft.com/office/powerpoint/2010/main" val="2746054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32863" y="0"/>
            <a:ext cx="4867124" cy="6858000"/>
          </a:xfrm>
        </p:spPr>
        <p:txBody>
          <a:bodyPr/>
          <a:lstStyle/>
          <a:p>
            <a:endParaRPr lang="id-ID" dirty="0"/>
          </a:p>
        </p:txBody>
      </p:sp>
    </p:spTree>
    <p:extLst>
      <p:ext uri="{BB962C8B-B14F-4D97-AF65-F5344CB8AC3E}">
        <p14:creationId xmlns:p14="http://schemas.microsoft.com/office/powerpoint/2010/main" val="1258702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269206" y="2789699"/>
            <a:ext cx="9653587" cy="3217863"/>
          </a:xfrm>
        </p:spPr>
        <p:txBody>
          <a:bodyPr/>
          <a:lstStyle/>
          <a:p>
            <a:endParaRPr lang="id-ID"/>
          </a:p>
        </p:txBody>
      </p:sp>
    </p:spTree>
    <p:extLst>
      <p:ext uri="{BB962C8B-B14F-4D97-AF65-F5344CB8AC3E}">
        <p14:creationId xmlns:p14="http://schemas.microsoft.com/office/powerpoint/2010/main" val="36957324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sp>
        <p:nvSpPr>
          <p:cNvPr id="11" name="Picture Placeholder 6"/>
          <p:cNvSpPr>
            <a:spLocks noGrp="1"/>
          </p:cNvSpPr>
          <p:nvPr>
            <p:ph type="pic" sz="quarter" idx="11"/>
          </p:nvPr>
        </p:nvSpPr>
        <p:spPr>
          <a:xfrm>
            <a:off x="5984240" y="1373620"/>
            <a:ext cx="5516880" cy="5484380"/>
          </a:xfrm>
        </p:spPr>
        <p:txBody>
          <a:bodyPr/>
          <a:lstStyle/>
          <a:p>
            <a:endParaRPr lang="id-ID"/>
          </a:p>
        </p:txBody>
      </p:sp>
    </p:spTree>
    <p:extLst>
      <p:ext uri="{BB962C8B-B14F-4D97-AF65-F5344CB8AC3E}">
        <p14:creationId xmlns:p14="http://schemas.microsoft.com/office/powerpoint/2010/main" val="2679971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865944" y="0"/>
            <a:ext cx="8326056" cy="6858000"/>
          </a:xfrm>
        </p:spPr>
        <p:txBody>
          <a:bodyPr/>
          <a:lstStyle/>
          <a:p>
            <a:endParaRPr lang="id-ID"/>
          </a:p>
        </p:txBody>
      </p:sp>
    </p:spTree>
    <p:extLst>
      <p:ext uri="{BB962C8B-B14F-4D97-AF65-F5344CB8AC3E}">
        <p14:creationId xmlns:p14="http://schemas.microsoft.com/office/powerpoint/2010/main" val="765410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
        <p:nvSpPr>
          <p:cNvPr id="8" name="Picture Placeholder 6"/>
          <p:cNvSpPr>
            <a:spLocks noGrp="1"/>
          </p:cNvSpPr>
          <p:nvPr>
            <p:ph type="pic" sz="quarter" idx="11"/>
          </p:nvPr>
        </p:nvSpPr>
        <p:spPr>
          <a:xfrm>
            <a:off x="4114800" y="1361440"/>
            <a:ext cx="3975100" cy="5496560"/>
          </a:xfrm>
        </p:spPr>
        <p:txBody>
          <a:bodyPr/>
          <a:lstStyle/>
          <a:p>
            <a:endParaRPr lang="id-ID"/>
          </a:p>
        </p:txBody>
      </p:sp>
      <p:sp>
        <p:nvSpPr>
          <p:cNvPr id="9" name="Picture Placeholder 6"/>
          <p:cNvSpPr>
            <a:spLocks noGrp="1"/>
          </p:cNvSpPr>
          <p:nvPr>
            <p:ph type="pic" sz="quarter" idx="12"/>
          </p:nvPr>
        </p:nvSpPr>
        <p:spPr>
          <a:xfrm>
            <a:off x="8229600" y="1361440"/>
            <a:ext cx="3962400" cy="5496560"/>
          </a:xfrm>
        </p:spPr>
        <p:txBody>
          <a:bodyPr/>
          <a:lstStyle/>
          <a:p>
            <a:endParaRPr lang="id-ID"/>
          </a:p>
        </p:txBody>
      </p:sp>
    </p:spTree>
    <p:extLst>
      <p:ext uri="{BB962C8B-B14F-4D97-AF65-F5344CB8AC3E}">
        <p14:creationId xmlns:p14="http://schemas.microsoft.com/office/powerpoint/2010/main" val="2896365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960963" y="1463761"/>
            <a:ext cx="4097718" cy="3930478"/>
          </a:xfrm>
        </p:spPr>
        <p:txBody>
          <a:bodyPr/>
          <a:lstStyle/>
          <a:p>
            <a:endParaRPr lang="id-ID"/>
          </a:p>
        </p:txBody>
      </p:sp>
    </p:spTree>
    <p:extLst>
      <p:ext uri="{BB962C8B-B14F-4D97-AF65-F5344CB8AC3E}">
        <p14:creationId xmlns:p14="http://schemas.microsoft.com/office/powerpoint/2010/main" val="33508378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id-ID"/>
          </a:p>
        </p:txBody>
      </p:sp>
    </p:spTree>
    <p:extLst>
      <p:ext uri="{BB962C8B-B14F-4D97-AF65-F5344CB8AC3E}">
        <p14:creationId xmlns:p14="http://schemas.microsoft.com/office/powerpoint/2010/main" val="35423027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028950" y="0"/>
            <a:ext cx="6134100" cy="6858000"/>
          </a:xfrm>
        </p:spPr>
        <p:txBody>
          <a:bodyPr/>
          <a:lstStyle/>
          <a:p>
            <a:endParaRPr lang="id-ID"/>
          </a:p>
        </p:txBody>
      </p:sp>
    </p:spTree>
    <p:extLst>
      <p:ext uri="{BB962C8B-B14F-4D97-AF65-F5344CB8AC3E}">
        <p14:creationId xmlns:p14="http://schemas.microsoft.com/office/powerpoint/2010/main" val="37804615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249363" y="914401"/>
            <a:ext cx="4211707" cy="3616959"/>
          </a:xfrm>
        </p:spPr>
        <p:txBody>
          <a:bodyPr/>
          <a:lstStyle/>
          <a:p>
            <a:endParaRPr lang="id-ID"/>
          </a:p>
        </p:txBody>
      </p:sp>
      <p:sp>
        <p:nvSpPr>
          <p:cNvPr id="8" name="Picture Placeholder 6"/>
          <p:cNvSpPr>
            <a:spLocks noGrp="1"/>
          </p:cNvSpPr>
          <p:nvPr>
            <p:ph type="pic" sz="quarter" idx="11"/>
          </p:nvPr>
        </p:nvSpPr>
        <p:spPr>
          <a:xfrm>
            <a:off x="6228080" y="3423920"/>
            <a:ext cx="2133917" cy="1859280"/>
          </a:xfrm>
        </p:spPr>
        <p:txBody>
          <a:bodyPr/>
          <a:lstStyle/>
          <a:p>
            <a:endParaRPr lang="id-ID" dirty="0"/>
          </a:p>
        </p:txBody>
      </p:sp>
      <p:sp>
        <p:nvSpPr>
          <p:cNvPr id="9" name="Picture Placeholder 6"/>
          <p:cNvSpPr>
            <a:spLocks noGrp="1"/>
          </p:cNvSpPr>
          <p:nvPr>
            <p:ph type="pic" sz="quarter" idx="12"/>
          </p:nvPr>
        </p:nvSpPr>
        <p:spPr>
          <a:xfrm>
            <a:off x="8808720" y="3423920"/>
            <a:ext cx="2133917" cy="1859280"/>
          </a:xfrm>
        </p:spPr>
        <p:txBody>
          <a:bodyPr/>
          <a:lstStyle/>
          <a:p>
            <a:endParaRPr lang="id-ID" dirty="0"/>
          </a:p>
        </p:txBody>
      </p:sp>
      <p:sp>
        <p:nvSpPr>
          <p:cNvPr id="12" name="Picture Placeholder 6"/>
          <p:cNvSpPr>
            <a:spLocks noGrp="1"/>
          </p:cNvSpPr>
          <p:nvPr>
            <p:ph type="pic" sz="quarter" idx="13"/>
          </p:nvPr>
        </p:nvSpPr>
        <p:spPr>
          <a:xfrm>
            <a:off x="6228080" y="914401"/>
            <a:ext cx="4714557" cy="1523999"/>
          </a:xfrm>
        </p:spPr>
        <p:txBody>
          <a:bodyPr/>
          <a:lstStyle/>
          <a:p>
            <a:endParaRPr lang="id-ID"/>
          </a:p>
        </p:txBody>
      </p:sp>
    </p:spTree>
    <p:extLst>
      <p:ext uri="{BB962C8B-B14F-4D97-AF65-F5344CB8AC3E}">
        <p14:creationId xmlns:p14="http://schemas.microsoft.com/office/powerpoint/2010/main" val="2673688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016530" y="867569"/>
            <a:ext cx="4062939" cy="5122862"/>
          </a:xfrm>
        </p:spPr>
        <p:txBody>
          <a:bodyPr/>
          <a:lstStyle/>
          <a:p>
            <a:endParaRPr lang="id-ID"/>
          </a:p>
        </p:txBody>
      </p:sp>
    </p:spTree>
    <p:extLst>
      <p:ext uri="{BB962C8B-B14F-4D97-AF65-F5344CB8AC3E}">
        <p14:creationId xmlns:p14="http://schemas.microsoft.com/office/powerpoint/2010/main" val="37733908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5999" y="960438"/>
            <a:ext cx="4899949" cy="5897562"/>
          </a:xfrm>
        </p:spPr>
        <p:txBody>
          <a:bodyPr/>
          <a:lstStyle/>
          <a:p>
            <a:endParaRPr lang="id-ID"/>
          </a:p>
        </p:txBody>
      </p:sp>
      <p:sp>
        <p:nvSpPr>
          <p:cNvPr id="8" name="Picture Placeholder 6"/>
          <p:cNvSpPr>
            <a:spLocks noGrp="1"/>
          </p:cNvSpPr>
          <p:nvPr>
            <p:ph type="pic" sz="quarter" idx="11"/>
          </p:nvPr>
        </p:nvSpPr>
        <p:spPr>
          <a:xfrm>
            <a:off x="1" y="3958542"/>
            <a:ext cx="1516284" cy="2899458"/>
          </a:xfrm>
        </p:spPr>
        <p:txBody>
          <a:bodyPr/>
          <a:lstStyle/>
          <a:p>
            <a:endParaRPr lang="id-ID"/>
          </a:p>
        </p:txBody>
      </p:sp>
    </p:spTree>
    <p:extLst>
      <p:ext uri="{BB962C8B-B14F-4D97-AF65-F5344CB8AC3E}">
        <p14:creationId xmlns:p14="http://schemas.microsoft.com/office/powerpoint/2010/main" val="42431185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503945" y="1146175"/>
            <a:ext cx="4017963" cy="5711825"/>
          </a:xfrm>
        </p:spPr>
        <p:txBody>
          <a:bodyPr/>
          <a:lstStyle/>
          <a:p>
            <a:endParaRPr lang="id-ID"/>
          </a:p>
        </p:txBody>
      </p:sp>
      <p:sp>
        <p:nvSpPr>
          <p:cNvPr id="8" name="Picture Placeholder 6"/>
          <p:cNvSpPr>
            <a:spLocks noGrp="1"/>
          </p:cNvSpPr>
          <p:nvPr>
            <p:ph type="pic" sz="quarter" idx="11"/>
          </p:nvPr>
        </p:nvSpPr>
        <p:spPr>
          <a:xfrm>
            <a:off x="9832311" y="3909490"/>
            <a:ext cx="1526693" cy="2170305"/>
          </a:xfrm>
        </p:spPr>
        <p:txBody>
          <a:bodyPr/>
          <a:lstStyle/>
          <a:p>
            <a:endParaRPr lang="id-ID"/>
          </a:p>
        </p:txBody>
      </p:sp>
    </p:spTree>
    <p:extLst>
      <p:ext uri="{BB962C8B-B14F-4D97-AF65-F5344CB8AC3E}">
        <p14:creationId xmlns:p14="http://schemas.microsoft.com/office/powerpoint/2010/main" val="6881609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6000" y="0"/>
            <a:ext cx="4988560" cy="6227763"/>
          </a:xfrm>
        </p:spPr>
        <p:txBody>
          <a:bodyPr/>
          <a:lstStyle/>
          <a:p>
            <a:endParaRPr lang="id-ID"/>
          </a:p>
        </p:txBody>
      </p:sp>
      <p:sp>
        <p:nvSpPr>
          <p:cNvPr id="8" name="Picture Placeholder 6"/>
          <p:cNvSpPr>
            <a:spLocks noGrp="1"/>
          </p:cNvSpPr>
          <p:nvPr>
            <p:ph type="pic" sz="quarter" idx="11"/>
          </p:nvPr>
        </p:nvSpPr>
        <p:spPr>
          <a:xfrm>
            <a:off x="4144962" y="4429761"/>
            <a:ext cx="1951038" cy="1798002"/>
          </a:xfrm>
        </p:spPr>
        <p:txBody>
          <a:bodyPr/>
          <a:lstStyle/>
          <a:p>
            <a:endParaRPr lang="id-ID" dirty="0"/>
          </a:p>
        </p:txBody>
      </p:sp>
    </p:spTree>
    <p:extLst>
      <p:ext uri="{BB962C8B-B14F-4D97-AF65-F5344CB8AC3E}">
        <p14:creationId xmlns:p14="http://schemas.microsoft.com/office/powerpoint/2010/main" val="35243588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8" name="Picture Placeholder 6"/>
          <p:cNvSpPr>
            <a:spLocks noGrp="1"/>
          </p:cNvSpPr>
          <p:nvPr>
            <p:ph type="pic" sz="quarter" idx="11"/>
          </p:nvPr>
        </p:nvSpPr>
        <p:spPr>
          <a:xfrm>
            <a:off x="7233920" y="2571115"/>
            <a:ext cx="2621279" cy="3463925"/>
          </a:xfrm>
          <a:ln w="57150">
            <a:solidFill>
              <a:schemeClr val="bg1"/>
            </a:solidFill>
          </a:ln>
        </p:spPr>
        <p:txBody>
          <a:bodyPr/>
          <a:lstStyle/>
          <a:p>
            <a:endParaRPr lang="id-ID"/>
          </a:p>
        </p:txBody>
      </p:sp>
      <p:sp>
        <p:nvSpPr>
          <p:cNvPr id="7" name="Picture Placeholder 6"/>
          <p:cNvSpPr>
            <a:spLocks noGrp="1"/>
          </p:cNvSpPr>
          <p:nvPr>
            <p:ph type="pic" sz="quarter" idx="10"/>
          </p:nvPr>
        </p:nvSpPr>
        <p:spPr>
          <a:xfrm>
            <a:off x="5293360" y="1077595"/>
            <a:ext cx="2621279" cy="3463925"/>
          </a:xfrm>
          <a:ln w="57150">
            <a:solidFill>
              <a:schemeClr val="bg1"/>
            </a:solidFill>
          </a:ln>
        </p:spPr>
        <p:txBody>
          <a:bodyPr/>
          <a:lstStyle/>
          <a:p>
            <a:endParaRPr lang="id-ID" dirty="0"/>
          </a:p>
        </p:txBody>
      </p:sp>
    </p:spTree>
    <p:extLst>
      <p:ext uri="{BB962C8B-B14F-4D97-AF65-F5344CB8AC3E}">
        <p14:creationId xmlns:p14="http://schemas.microsoft.com/office/powerpoint/2010/main" val="2729766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88497" y="0"/>
            <a:ext cx="4978400" cy="6858000"/>
          </a:xfrm>
        </p:spPr>
        <p:txBody>
          <a:bodyPr/>
          <a:lstStyle/>
          <a:p>
            <a:endParaRPr lang="id-ID"/>
          </a:p>
        </p:txBody>
      </p:sp>
    </p:spTree>
    <p:extLst>
      <p:ext uri="{BB962C8B-B14F-4D97-AF65-F5344CB8AC3E}">
        <p14:creationId xmlns:p14="http://schemas.microsoft.com/office/powerpoint/2010/main" val="14457380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763568" y="1958181"/>
            <a:ext cx="8664864" cy="2941638"/>
          </a:xfrm>
        </p:spPr>
        <p:txBody>
          <a:bodyPr/>
          <a:lstStyle/>
          <a:p>
            <a:endParaRPr lang="id-ID"/>
          </a:p>
        </p:txBody>
      </p:sp>
    </p:spTree>
    <p:extLst>
      <p:ext uri="{BB962C8B-B14F-4D97-AF65-F5344CB8AC3E}">
        <p14:creationId xmlns:p14="http://schemas.microsoft.com/office/powerpoint/2010/main" val="252595864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6000" y="974566"/>
            <a:ext cx="4282314" cy="1587500"/>
          </a:xfrm>
        </p:spPr>
        <p:txBody>
          <a:bodyPr/>
          <a:lstStyle/>
          <a:p>
            <a:endParaRPr lang="id-ID"/>
          </a:p>
        </p:txBody>
      </p:sp>
      <p:sp>
        <p:nvSpPr>
          <p:cNvPr id="8" name="Picture Placeholder 6"/>
          <p:cNvSpPr>
            <a:spLocks noGrp="1"/>
          </p:cNvSpPr>
          <p:nvPr>
            <p:ph type="pic" sz="quarter" idx="11"/>
          </p:nvPr>
        </p:nvSpPr>
        <p:spPr>
          <a:xfrm>
            <a:off x="6096000" y="2671286"/>
            <a:ext cx="4282314" cy="1587500"/>
          </a:xfrm>
        </p:spPr>
        <p:txBody>
          <a:bodyPr/>
          <a:lstStyle/>
          <a:p>
            <a:endParaRPr lang="id-ID"/>
          </a:p>
        </p:txBody>
      </p:sp>
      <p:sp>
        <p:nvSpPr>
          <p:cNvPr id="9" name="Picture Placeholder 6"/>
          <p:cNvSpPr>
            <a:spLocks noGrp="1"/>
          </p:cNvSpPr>
          <p:nvPr>
            <p:ph type="pic" sz="quarter" idx="12"/>
          </p:nvPr>
        </p:nvSpPr>
        <p:spPr>
          <a:xfrm>
            <a:off x="6096000" y="4368006"/>
            <a:ext cx="4282314" cy="1587500"/>
          </a:xfrm>
        </p:spPr>
        <p:txBody>
          <a:bodyPr/>
          <a:lstStyle/>
          <a:p>
            <a:endParaRPr lang="id-ID"/>
          </a:p>
        </p:txBody>
      </p:sp>
    </p:spTree>
    <p:extLst>
      <p:ext uri="{BB962C8B-B14F-4D97-AF65-F5344CB8AC3E}">
        <p14:creationId xmlns:p14="http://schemas.microsoft.com/office/powerpoint/2010/main" val="31304325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6096000" cy="6858000"/>
          </a:xfrm>
        </p:spPr>
        <p:txBody>
          <a:bodyPr/>
          <a:lstStyle/>
          <a:p>
            <a:endParaRPr lang="id-ID"/>
          </a:p>
        </p:txBody>
      </p:sp>
      <p:sp>
        <p:nvSpPr>
          <p:cNvPr id="8" name="Picture Placeholder 6"/>
          <p:cNvSpPr>
            <a:spLocks noGrp="1"/>
          </p:cNvSpPr>
          <p:nvPr>
            <p:ph type="pic" sz="quarter" idx="11"/>
          </p:nvPr>
        </p:nvSpPr>
        <p:spPr>
          <a:xfrm>
            <a:off x="6096000" y="0"/>
            <a:ext cx="6096000" cy="6858000"/>
          </a:xfrm>
        </p:spPr>
        <p:txBody>
          <a:bodyPr/>
          <a:lstStyle/>
          <a:p>
            <a:endParaRPr lang="id-ID"/>
          </a:p>
        </p:txBody>
      </p:sp>
    </p:spTree>
    <p:extLst>
      <p:ext uri="{BB962C8B-B14F-4D97-AF65-F5344CB8AC3E}">
        <p14:creationId xmlns:p14="http://schemas.microsoft.com/office/powerpoint/2010/main" val="24101886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6000" y="0"/>
            <a:ext cx="6096000" cy="6858000"/>
          </a:xfrm>
        </p:spPr>
        <p:txBody>
          <a:bodyPr/>
          <a:lstStyle/>
          <a:p>
            <a:endParaRPr lang="id-ID"/>
          </a:p>
        </p:txBody>
      </p:sp>
    </p:spTree>
    <p:extLst>
      <p:ext uri="{BB962C8B-B14F-4D97-AF65-F5344CB8AC3E}">
        <p14:creationId xmlns:p14="http://schemas.microsoft.com/office/powerpoint/2010/main" val="422982883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6000" y="0"/>
            <a:ext cx="6096000" cy="6858000"/>
          </a:xfrm>
        </p:spPr>
        <p:txBody>
          <a:bodyPr/>
          <a:lstStyle/>
          <a:p>
            <a:endParaRPr lang="id-ID"/>
          </a:p>
        </p:txBody>
      </p:sp>
      <p:sp>
        <p:nvSpPr>
          <p:cNvPr id="3" name="Picture Placeholder 2"/>
          <p:cNvSpPr>
            <a:spLocks noGrp="1"/>
          </p:cNvSpPr>
          <p:nvPr>
            <p:ph type="pic" sz="quarter" idx="11"/>
          </p:nvPr>
        </p:nvSpPr>
        <p:spPr>
          <a:xfrm>
            <a:off x="983889" y="3602620"/>
            <a:ext cx="1100138" cy="1098550"/>
          </a:xfrm>
          <a:prstGeom prst="ellipse">
            <a:avLst/>
          </a:prstGeom>
        </p:spPr>
        <p:txBody>
          <a:bodyPr/>
          <a:lstStyle/>
          <a:p>
            <a:endParaRPr lang="id-ID"/>
          </a:p>
        </p:txBody>
      </p:sp>
    </p:spTree>
    <p:extLst>
      <p:ext uri="{BB962C8B-B14F-4D97-AF65-F5344CB8AC3E}">
        <p14:creationId xmlns:p14="http://schemas.microsoft.com/office/powerpoint/2010/main" val="2090620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877519" y="812188"/>
            <a:ext cx="4436962" cy="5233624"/>
          </a:xfrm>
        </p:spPr>
        <p:txBody>
          <a:bodyPr/>
          <a:lstStyle/>
          <a:p>
            <a:endParaRPr lang="id-ID"/>
          </a:p>
        </p:txBody>
      </p:sp>
    </p:spTree>
    <p:extLst>
      <p:ext uri="{BB962C8B-B14F-4D97-AF65-F5344CB8AC3E}">
        <p14:creationId xmlns:p14="http://schemas.microsoft.com/office/powerpoint/2010/main" val="340914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798513" y="1908608"/>
            <a:ext cx="6481963" cy="3040784"/>
          </a:xfrm>
        </p:spPr>
        <p:txBody>
          <a:bodyPr/>
          <a:lstStyle/>
          <a:p>
            <a:endParaRPr lang="id-ID"/>
          </a:p>
        </p:txBody>
      </p:sp>
    </p:spTree>
    <p:extLst>
      <p:ext uri="{BB962C8B-B14F-4D97-AF65-F5344CB8AC3E}">
        <p14:creationId xmlns:p14="http://schemas.microsoft.com/office/powerpoint/2010/main" val="1658909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252720" y="1747559"/>
            <a:ext cx="6939280" cy="3362881"/>
          </a:xfrm>
        </p:spPr>
        <p:txBody>
          <a:bodyPr/>
          <a:lstStyle/>
          <a:p>
            <a:endParaRPr lang="id-ID"/>
          </a:p>
        </p:txBody>
      </p:sp>
    </p:spTree>
    <p:extLst>
      <p:ext uri="{BB962C8B-B14F-4D97-AF65-F5344CB8AC3E}">
        <p14:creationId xmlns:p14="http://schemas.microsoft.com/office/powerpoint/2010/main" val="37154814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4606925" cy="6007100"/>
          </a:xfrm>
        </p:spPr>
        <p:txBody>
          <a:bodyPr/>
          <a:lstStyle/>
          <a:p>
            <a:endParaRPr lang="id-ID"/>
          </a:p>
        </p:txBody>
      </p:sp>
    </p:spTree>
    <p:extLst>
      <p:ext uri="{BB962C8B-B14F-4D97-AF65-F5344CB8AC3E}">
        <p14:creationId xmlns:p14="http://schemas.microsoft.com/office/powerpoint/2010/main" val="36759938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529523" y="1231900"/>
            <a:ext cx="2249487" cy="4025900"/>
          </a:xfrm>
        </p:spPr>
        <p:txBody>
          <a:bodyPr/>
          <a:lstStyle/>
          <a:p>
            <a:endParaRPr lang="id-ID"/>
          </a:p>
        </p:txBody>
      </p:sp>
      <p:sp>
        <p:nvSpPr>
          <p:cNvPr id="11" name="Picture Placeholder 10"/>
          <p:cNvSpPr>
            <a:spLocks noGrp="1"/>
          </p:cNvSpPr>
          <p:nvPr>
            <p:ph type="pic" sz="quarter" idx="11"/>
          </p:nvPr>
        </p:nvSpPr>
        <p:spPr>
          <a:xfrm>
            <a:off x="2001203" y="2112328"/>
            <a:ext cx="1973262" cy="3522662"/>
          </a:xfrm>
        </p:spPr>
        <p:txBody>
          <a:bodyPr/>
          <a:lstStyle/>
          <a:p>
            <a:endParaRPr lang="id-ID"/>
          </a:p>
        </p:txBody>
      </p:sp>
    </p:spTree>
    <p:extLst>
      <p:ext uri="{BB962C8B-B14F-4D97-AF65-F5344CB8AC3E}">
        <p14:creationId xmlns:p14="http://schemas.microsoft.com/office/powerpoint/2010/main" val="2680280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7993063" cy="6858000"/>
          </a:xfrm>
        </p:spPr>
        <p:txBody>
          <a:bodyPr/>
          <a:lstStyle/>
          <a:p>
            <a:endParaRPr lang="id-ID"/>
          </a:p>
        </p:txBody>
      </p:sp>
    </p:spTree>
    <p:extLst>
      <p:ext uri="{BB962C8B-B14F-4D97-AF65-F5344CB8AC3E}">
        <p14:creationId xmlns:p14="http://schemas.microsoft.com/office/powerpoint/2010/main" val="3581665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6000" y="1"/>
            <a:ext cx="2859088" cy="2235280"/>
          </a:xfrm>
        </p:spPr>
        <p:txBody>
          <a:bodyPr/>
          <a:lstStyle/>
          <a:p>
            <a:endParaRPr lang="id-ID"/>
          </a:p>
        </p:txBody>
      </p:sp>
      <p:sp>
        <p:nvSpPr>
          <p:cNvPr id="8" name="Picture Placeholder 6"/>
          <p:cNvSpPr>
            <a:spLocks noGrp="1"/>
          </p:cNvSpPr>
          <p:nvPr>
            <p:ph type="pic" sz="quarter" idx="11"/>
          </p:nvPr>
        </p:nvSpPr>
        <p:spPr>
          <a:xfrm>
            <a:off x="6096000" y="2311360"/>
            <a:ext cx="2859088" cy="2235280"/>
          </a:xfrm>
        </p:spPr>
        <p:txBody>
          <a:bodyPr/>
          <a:lstStyle/>
          <a:p>
            <a:endParaRPr lang="id-ID"/>
          </a:p>
        </p:txBody>
      </p:sp>
      <p:sp>
        <p:nvSpPr>
          <p:cNvPr id="9" name="Picture Placeholder 6"/>
          <p:cNvSpPr>
            <a:spLocks noGrp="1"/>
          </p:cNvSpPr>
          <p:nvPr>
            <p:ph type="pic" sz="quarter" idx="12"/>
          </p:nvPr>
        </p:nvSpPr>
        <p:spPr>
          <a:xfrm>
            <a:off x="6096000" y="4622720"/>
            <a:ext cx="2859088" cy="2235280"/>
          </a:xfrm>
        </p:spPr>
        <p:txBody>
          <a:bodyPr/>
          <a:lstStyle/>
          <a:p>
            <a:endParaRPr lang="id-ID"/>
          </a:p>
        </p:txBody>
      </p:sp>
    </p:spTree>
    <p:extLst>
      <p:ext uri="{BB962C8B-B14F-4D97-AF65-F5344CB8AC3E}">
        <p14:creationId xmlns:p14="http://schemas.microsoft.com/office/powerpoint/2010/main" val="5783803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172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412875" y="1041400"/>
            <a:ext cx="8089900" cy="3646488"/>
          </a:xfrm>
        </p:spPr>
        <p:txBody>
          <a:bodyPr/>
          <a:lstStyle/>
          <a:p>
            <a:endParaRPr lang="id-ID"/>
          </a:p>
        </p:txBody>
      </p:sp>
    </p:spTree>
    <p:extLst>
      <p:ext uri="{BB962C8B-B14F-4D97-AF65-F5344CB8AC3E}">
        <p14:creationId xmlns:p14="http://schemas.microsoft.com/office/powerpoint/2010/main" val="154305253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9296400" y="0"/>
            <a:ext cx="2895600" cy="4135120"/>
          </a:xfrm>
        </p:spPr>
        <p:txBody>
          <a:bodyPr/>
          <a:lstStyle/>
          <a:p>
            <a:endParaRPr lang="id-ID"/>
          </a:p>
        </p:txBody>
      </p:sp>
      <p:sp>
        <p:nvSpPr>
          <p:cNvPr id="8" name="Picture Placeholder 6"/>
          <p:cNvSpPr>
            <a:spLocks noGrp="1"/>
          </p:cNvSpPr>
          <p:nvPr>
            <p:ph type="pic" sz="quarter" idx="11"/>
          </p:nvPr>
        </p:nvSpPr>
        <p:spPr>
          <a:xfrm>
            <a:off x="3850640" y="1076960"/>
            <a:ext cx="3901440" cy="5781040"/>
          </a:xfrm>
        </p:spPr>
        <p:txBody>
          <a:bodyPr/>
          <a:lstStyle/>
          <a:p>
            <a:endParaRPr lang="id-ID"/>
          </a:p>
        </p:txBody>
      </p:sp>
    </p:spTree>
    <p:extLst>
      <p:ext uri="{BB962C8B-B14F-4D97-AF65-F5344CB8AC3E}">
        <p14:creationId xmlns:p14="http://schemas.microsoft.com/office/powerpoint/2010/main" val="41048068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643743" y="846667"/>
            <a:ext cx="4867124" cy="6011333"/>
          </a:xfrm>
        </p:spPr>
        <p:txBody>
          <a:bodyPr/>
          <a:lstStyle/>
          <a:p>
            <a:endParaRPr lang="id-ID"/>
          </a:p>
        </p:txBody>
      </p:sp>
    </p:spTree>
    <p:extLst>
      <p:ext uri="{BB962C8B-B14F-4D97-AF65-F5344CB8AC3E}">
        <p14:creationId xmlns:p14="http://schemas.microsoft.com/office/powerpoint/2010/main" val="4057147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3C1E32-C661-4DAE-9E9F-7BFDDCA0C4C9}" type="datetimeFigureOut">
              <a:rPr lang="id-ID" smtClean="0"/>
              <a:t>28/11/21</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81C4E3-5CF9-49D7-B106-D8AA7F7421BC}" type="slidenum">
              <a:rPr lang="id-ID" smtClean="0"/>
              <a:t>‹#›</a:t>
            </a:fld>
            <a:endParaRPr lang="id-ID"/>
          </a:p>
        </p:txBody>
      </p:sp>
    </p:spTree>
    <p:extLst>
      <p:ext uri="{BB962C8B-B14F-4D97-AF65-F5344CB8AC3E}">
        <p14:creationId xmlns:p14="http://schemas.microsoft.com/office/powerpoint/2010/main" val="2569733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2" r:id="rId5"/>
    <p:sldLayoutId id="2147483653" r:id="rId6"/>
    <p:sldLayoutId id="2147483673" r:id="rId7"/>
    <p:sldLayoutId id="2147483682" r:id="rId8"/>
    <p:sldLayoutId id="2147483654" r:id="rId9"/>
    <p:sldLayoutId id="2147483689" r:id="rId10"/>
    <p:sldLayoutId id="2147483656" r:id="rId11"/>
    <p:sldLayoutId id="2147483687" r:id="rId12"/>
    <p:sldLayoutId id="2147483655" r:id="rId13"/>
    <p:sldLayoutId id="2147483657" r:id="rId14"/>
    <p:sldLayoutId id="2147483658" r:id="rId15"/>
    <p:sldLayoutId id="2147483686" r:id="rId16"/>
    <p:sldLayoutId id="2147483659" r:id="rId17"/>
    <p:sldLayoutId id="2147483660" r:id="rId18"/>
    <p:sldLayoutId id="2147483674" r:id="rId19"/>
    <p:sldLayoutId id="2147483678" r:id="rId20"/>
    <p:sldLayoutId id="2147483679" r:id="rId21"/>
    <p:sldLayoutId id="2147483683" r:id="rId22"/>
    <p:sldLayoutId id="2147483676" r:id="rId23"/>
    <p:sldLayoutId id="2147483677" r:id="rId24"/>
    <p:sldLayoutId id="2147483661" r:id="rId25"/>
    <p:sldLayoutId id="2147483671" r:id="rId26"/>
    <p:sldLayoutId id="2147483672" r:id="rId27"/>
    <p:sldLayoutId id="2147483680" r:id="rId28"/>
    <p:sldLayoutId id="2147483684" r:id="rId29"/>
    <p:sldLayoutId id="2147483685" r:id="rId30"/>
    <p:sldLayoutId id="2147483681" r:id="rId31"/>
    <p:sldLayoutId id="2147483688" r:id="rId32"/>
    <p:sldLayoutId id="2147483675"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44"/>
          <p:cNvSpPr/>
          <p:nvPr/>
        </p:nvSpPr>
        <p:spPr>
          <a:xfrm>
            <a:off x="5393804" y="1226740"/>
            <a:ext cx="6798197" cy="5631260"/>
          </a:xfrm>
          <a:custGeom>
            <a:avLst/>
            <a:gdLst>
              <a:gd name="connsiteX0" fmla="*/ 6798197 w 6798197"/>
              <a:gd name="connsiteY0" fmla="*/ 5104679 h 5631260"/>
              <a:gd name="connsiteX1" fmla="*/ 6798197 w 6798197"/>
              <a:gd name="connsiteY1" fmla="*/ 5631260 h 5631260"/>
              <a:gd name="connsiteX2" fmla="*/ 6510147 w 6798197"/>
              <a:gd name="connsiteY2" fmla="*/ 5631260 h 5631260"/>
              <a:gd name="connsiteX3" fmla="*/ 6559208 w 6798197"/>
              <a:gd name="connsiteY3" fmla="*/ 5559105 h 5631260"/>
              <a:gd name="connsiteX4" fmla="*/ 6671101 w 6798197"/>
              <a:gd name="connsiteY4" fmla="*/ 5368515 h 5631260"/>
              <a:gd name="connsiteX5" fmla="*/ 3750197 w 6798197"/>
              <a:gd name="connsiteY5" fmla="*/ 879295 h 5631260"/>
              <a:gd name="connsiteX6" fmla="*/ 6621099 w 6798197"/>
              <a:gd name="connsiteY6" fmla="*/ 3750197 h 5631260"/>
              <a:gd name="connsiteX7" fmla="*/ 5965524 w 6798197"/>
              <a:gd name="connsiteY7" fmla="*/ 5576357 h 5631260"/>
              <a:gd name="connsiteX8" fmla="*/ 5915625 w 6798197"/>
              <a:gd name="connsiteY8" fmla="*/ 5631260 h 5631260"/>
              <a:gd name="connsiteX9" fmla="*/ 1584769 w 6798197"/>
              <a:gd name="connsiteY9" fmla="*/ 5631260 h 5631260"/>
              <a:gd name="connsiteX10" fmla="*/ 1534870 w 6798197"/>
              <a:gd name="connsiteY10" fmla="*/ 5576357 h 5631260"/>
              <a:gd name="connsiteX11" fmla="*/ 879295 w 6798197"/>
              <a:gd name="connsiteY11" fmla="*/ 3750197 h 5631260"/>
              <a:gd name="connsiteX12" fmla="*/ 3750197 w 6798197"/>
              <a:gd name="connsiteY12" fmla="*/ 879295 h 5631260"/>
              <a:gd name="connsiteX13" fmla="*/ 3750197 w 6798197"/>
              <a:gd name="connsiteY13" fmla="*/ 0 h 5631260"/>
              <a:gd name="connsiteX14" fmla="*/ 6644032 w 6798197"/>
              <a:gd name="connsiteY14" fmla="*/ 1364724 h 5631260"/>
              <a:gd name="connsiteX15" fmla="*/ 6798197 w 6798197"/>
              <a:gd name="connsiteY15" fmla="*/ 1570885 h 5631260"/>
              <a:gd name="connsiteX16" fmla="*/ 6798197 w 6798197"/>
              <a:gd name="connsiteY16" fmla="*/ 2458579 h 5631260"/>
              <a:gd name="connsiteX17" fmla="*/ 6671101 w 6798197"/>
              <a:gd name="connsiteY17" fmla="*/ 2194744 h 5631260"/>
              <a:gd name="connsiteX18" fmla="*/ 3743733 w 6798197"/>
              <a:gd name="connsiteY18" fmla="*/ 452447 h 5631260"/>
              <a:gd name="connsiteX19" fmla="*/ 414551 w 6798197"/>
              <a:gd name="connsiteY19" fmla="*/ 3781629 h 5631260"/>
              <a:gd name="connsiteX20" fmla="*/ 816366 w 6798197"/>
              <a:gd name="connsiteY20" fmla="*/ 5368515 h 5631260"/>
              <a:gd name="connsiteX21" fmla="*/ 975988 w 6798197"/>
              <a:gd name="connsiteY21" fmla="*/ 5631260 h 5631260"/>
              <a:gd name="connsiteX22" fmla="*/ 509429 w 6798197"/>
              <a:gd name="connsiteY22" fmla="*/ 5631260 h 5631260"/>
              <a:gd name="connsiteX23" fmla="*/ 452629 w 6798197"/>
              <a:gd name="connsiteY23" fmla="*/ 5537764 h 5631260"/>
              <a:gd name="connsiteX24" fmla="*/ 0 w 6798197"/>
              <a:gd name="connsiteY24" fmla="*/ 3750197 h 5631260"/>
              <a:gd name="connsiteX25" fmla="*/ 3750197 w 6798197"/>
              <a:gd name="connsiteY25" fmla="*/ 0 h 563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798197" h="5631260">
                <a:moveTo>
                  <a:pt x="6798197" y="5104679"/>
                </a:moveTo>
                <a:lnTo>
                  <a:pt x="6798197" y="5631260"/>
                </a:lnTo>
                <a:lnTo>
                  <a:pt x="6510147" y="5631260"/>
                </a:lnTo>
                <a:lnTo>
                  <a:pt x="6559208" y="5559105"/>
                </a:lnTo>
                <a:cubicBezTo>
                  <a:pt x="6598538" y="5496937"/>
                  <a:pt x="6635866" y="5433377"/>
                  <a:pt x="6671101" y="5368515"/>
                </a:cubicBezTo>
                <a:close/>
                <a:moveTo>
                  <a:pt x="3750197" y="879295"/>
                </a:moveTo>
                <a:cubicBezTo>
                  <a:pt x="5335751" y="879295"/>
                  <a:pt x="6621099" y="2164642"/>
                  <a:pt x="6621099" y="3750197"/>
                </a:cubicBezTo>
                <a:cubicBezTo>
                  <a:pt x="6621099" y="4443878"/>
                  <a:pt x="6375075" y="5080096"/>
                  <a:pt x="5965524" y="5576357"/>
                </a:cubicBezTo>
                <a:lnTo>
                  <a:pt x="5915625" y="5631260"/>
                </a:lnTo>
                <a:lnTo>
                  <a:pt x="1584769" y="5631260"/>
                </a:lnTo>
                <a:lnTo>
                  <a:pt x="1534870" y="5576357"/>
                </a:lnTo>
                <a:cubicBezTo>
                  <a:pt x="1125319" y="5080096"/>
                  <a:pt x="879295" y="4443878"/>
                  <a:pt x="879295" y="3750197"/>
                </a:cubicBezTo>
                <a:cubicBezTo>
                  <a:pt x="879295" y="2164642"/>
                  <a:pt x="2164643" y="879295"/>
                  <a:pt x="3750197" y="879295"/>
                </a:cubicBezTo>
                <a:close/>
                <a:moveTo>
                  <a:pt x="3750197" y="0"/>
                </a:moveTo>
                <a:cubicBezTo>
                  <a:pt x="4915235" y="0"/>
                  <a:pt x="5956191" y="531253"/>
                  <a:pt x="6644032" y="1364724"/>
                </a:cubicBezTo>
                <a:lnTo>
                  <a:pt x="6798197" y="1570885"/>
                </a:lnTo>
                <a:lnTo>
                  <a:pt x="6798197" y="2458579"/>
                </a:lnTo>
                <a:lnTo>
                  <a:pt x="6671101" y="2194744"/>
                </a:lnTo>
                <a:cubicBezTo>
                  <a:pt x="6107339" y="1156954"/>
                  <a:pt x="5007809" y="452447"/>
                  <a:pt x="3743733" y="452447"/>
                </a:cubicBezTo>
                <a:cubicBezTo>
                  <a:pt x="1905077" y="452447"/>
                  <a:pt x="414551" y="1942973"/>
                  <a:pt x="414551" y="3781629"/>
                </a:cubicBezTo>
                <a:cubicBezTo>
                  <a:pt x="414551" y="4356209"/>
                  <a:pt x="560111" y="4896792"/>
                  <a:pt x="816366" y="5368515"/>
                </a:cubicBezTo>
                <a:lnTo>
                  <a:pt x="975988" y="5631260"/>
                </a:lnTo>
                <a:lnTo>
                  <a:pt x="509429" y="5631260"/>
                </a:lnTo>
                <a:lnTo>
                  <a:pt x="452629" y="5537764"/>
                </a:lnTo>
                <a:cubicBezTo>
                  <a:pt x="163967" y="5006386"/>
                  <a:pt x="0" y="4397440"/>
                  <a:pt x="0" y="3750197"/>
                </a:cubicBezTo>
                <a:cubicBezTo>
                  <a:pt x="0" y="1679020"/>
                  <a:pt x="1679019" y="0"/>
                  <a:pt x="3750197" y="0"/>
                </a:cubicBezTo>
                <a:close/>
              </a:path>
            </a:pathLst>
          </a:custGeom>
          <a:solidFill>
            <a:srgbClr val="FCE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5" name="Group 14"/>
          <p:cNvGrpSpPr/>
          <p:nvPr/>
        </p:nvGrpSpPr>
        <p:grpSpPr>
          <a:xfrm>
            <a:off x="71437" y="142875"/>
            <a:ext cx="428626" cy="285749"/>
            <a:chOff x="781049" y="923925"/>
            <a:chExt cx="428626" cy="285749"/>
          </a:xfrm>
        </p:grpSpPr>
        <p:sp>
          <p:nvSpPr>
            <p:cNvPr id="12" name="Minus 11"/>
            <p:cNvSpPr/>
            <p:nvPr/>
          </p:nvSpPr>
          <p:spPr>
            <a:xfrm>
              <a:off x="781050" y="923925"/>
              <a:ext cx="428625" cy="142875"/>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Minus 12"/>
            <p:cNvSpPr/>
            <p:nvPr/>
          </p:nvSpPr>
          <p:spPr>
            <a:xfrm>
              <a:off x="781049" y="995362"/>
              <a:ext cx="428625" cy="142875"/>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Minus 13"/>
            <p:cNvSpPr/>
            <p:nvPr/>
          </p:nvSpPr>
          <p:spPr>
            <a:xfrm>
              <a:off x="781049" y="1066799"/>
              <a:ext cx="428625" cy="142875"/>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17" name="Straight Connector 16"/>
          <p:cNvCxnSpPr>
            <a:cxnSpLocks/>
          </p:cNvCxnSpPr>
          <p:nvPr/>
        </p:nvCxnSpPr>
        <p:spPr>
          <a:xfrm>
            <a:off x="571500" y="0"/>
            <a:ext cx="0" cy="685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E150DD5-55B6-C041-BF5E-4AA3A3E03E87}"/>
              </a:ext>
            </a:extLst>
          </p:cNvPr>
          <p:cNvSpPr/>
          <p:nvPr/>
        </p:nvSpPr>
        <p:spPr>
          <a:xfrm>
            <a:off x="663221" y="1876944"/>
            <a:ext cx="7359550" cy="2395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id-ID" sz="6600" dirty="0">
                <a:solidFill>
                  <a:schemeClr val="tx1">
                    <a:lumMod val="95000"/>
                    <a:lumOff val="5000"/>
                  </a:schemeClr>
                </a:solidFill>
                <a:latin typeface="Montserrat Alternates Black" panose="00000A00000000000000" pitchFamily="50" charset="0"/>
                <a:ea typeface="Lato" panose="020F0502020204030203" pitchFamily="34" charset="0"/>
                <a:cs typeface="Lato" panose="020F0502020204030203" pitchFamily="34" charset="0"/>
              </a:rPr>
              <a:t>DEFENSE</a:t>
            </a:r>
          </a:p>
          <a:p>
            <a:r>
              <a:rPr lang="id-ID" sz="6600" dirty="0">
                <a:solidFill>
                  <a:schemeClr val="tx1">
                    <a:lumMod val="95000"/>
                    <a:lumOff val="5000"/>
                  </a:schemeClr>
                </a:solidFill>
                <a:latin typeface="Montserrat Alternates Black" panose="00000A00000000000000" pitchFamily="50" charset="0"/>
                <a:ea typeface="Lato" panose="020F0502020204030203" pitchFamily="34" charset="0"/>
                <a:cs typeface="Lato" panose="020F0502020204030203" pitchFamily="34" charset="0"/>
              </a:rPr>
              <a:t>MECHANISMS</a:t>
            </a:r>
          </a:p>
        </p:txBody>
      </p:sp>
      <p:pic>
        <p:nvPicPr>
          <p:cNvPr id="33" name="Picture 32" descr="A picture containing toy, doll, vector graphics&#10;&#10;Description automatically generated">
            <a:extLst>
              <a:ext uri="{FF2B5EF4-FFF2-40B4-BE49-F238E27FC236}">
                <a16:creationId xmlns:a16="http://schemas.microsoft.com/office/drawing/2014/main" id="{2BF8AF9D-654A-BF4D-9C0E-CEE3667CCE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443211">
            <a:off x="7482245" y="1150375"/>
            <a:ext cx="3658797" cy="5231737"/>
          </a:xfrm>
          <a:prstGeom prst="rect">
            <a:avLst/>
          </a:prstGeom>
        </p:spPr>
      </p:pic>
      <p:pic>
        <p:nvPicPr>
          <p:cNvPr id="35" name="Picture 34" descr="Shape&#10;&#10;Description automatically generated with medium confidence">
            <a:extLst>
              <a:ext uri="{FF2B5EF4-FFF2-40B4-BE49-F238E27FC236}">
                <a16:creationId xmlns:a16="http://schemas.microsoft.com/office/drawing/2014/main" id="{74C6AF4C-1F3B-EC4F-9243-0F94043E9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2422" y="3979918"/>
            <a:ext cx="3442534" cy="2754027"/>
          </a:xfrm>
          <a:prstGeom prst="rect">
            <a:avLst/>
          </a:prstGeom>
        </p:spPr>
      </p:pic>
      <p:sp>
        <p:nvSpPr>
          <p:cNvPr id="38" name="TextBox 37">
            <a:extLst>
              <a:ext uri="{FF2B5EF4-FFF2-40B4-BE49-F238E27FC236}">
                <a16:creationId xmlns:a16="http://schemas.microsoft.com/office/drawing/2014/main" id="{193F6525-6207-E74E-B90C-AB178E9FE83C}"/>
              </a:ext>
            </a:extLst>
          </p:cNvPr>
          <p:cNvSpPr txBox="1"/>
          <p:nvPr/>
        </p:nvSpPr>
        <p:spPr>
          <a:xfrm>
            <a:off x="1676121" y="6396145"/>
            <a:ext cx="2408032" cy="369332"/>
          </a:xfrm>
          <a:prstGeom prst="rect">
            <a:avLst/>
          </a:prstGeom>
          <a:noFill/>
        </p:spPr>
        <p:txBody>
          <a:bodyPr wrap="none" rtlCol="0">
            <a:spAutoFit/>
          </a:bodyPr>
          <a:lstStyle/>
          <a:p>
            <a:r>
              <a:rPr lang="en-GB" dirty="0"/>
              <a:t> aisha.bano@nu.edu.pk</a:t>
            </a:r>
            <a:endParaRPr lang="en-US" dirty="0"/>
          </a:p>
        </p:txBody>
      </p:sp>
      <p:pic>
        <p:nvPicPr>
          <p:cNvPr id="40" name="Graphic 39" descr="Envelope with solid fill">
            <a:extLst>
              <a:ext uri="{FF2B5EF4-FFF2-40B4-BE49-F238E27FC236}">
                <a16:creationId xmlns:a16="http://schemas.microsoft.com/office/drawing/2014/main" id="{06D09F87-3175-854F-B6CD-956CDA9C25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3523" y="6364612"/>
            <a:ext cx="434463" cy="434463"/>
          </a:xfrm>
          <a:prstGeom prst="rect">
            <a:avLst/>
          </a:prstGeom>
        </p:spPr>
      </p:pic>
      <p:pic>
        <p:nvPicPr>
          <p:cNvPr id="42" name="Graphic 41" descr="Professor female with solid fill">
            <a:extLst>
              <a:ext uri="{FF2B5EF4-FFF2-40B4-BE49-F238E27FC236}">
                <a16:creationId xmlns:a16="http://schemas.microsoft.com/office/drawing/2014/main" id="{FA395A6F-8EC6-E94E-9DD5-2453838E84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3522" y="5961682"/>
            <a:ext cx="434463" cy="434463"/>
          </a:xfrm>
          <a:prstGeom prst="rect">
            <a:avLst/>
          </a:prstGeom>
        </p:spPr>
      </p:pic>
      <p:sp>
        <p:nvSpPr>
          <p:cNvPr id="43" name="TextBox 42">
            <a:extLst>
              <a:ext uri="{FF2B5EF4-FFF2-40B4-BE49-F238E27FC236}">
                <a16:creationId xmlns:a16="http://schemas.microsoft.com/office/drawing/2014/main" id="{8F88B298-995D-C148-B92D-38DBF728C542}"/>
              </a:ext>
            </a:extLst>
          </p:cNvPr>
          <p:cNvSpPr txBox="1"/>
          <p:nvPr/>
        </p:nvSpPr>
        <p:spPr>
          <a:xfrm>
            <a:off x="1747914" y="6089739"/>
            <a:ext cx="2056717" cy="400110"/>
          </a:xfrm>
          <a:prstGeom prst="rect">
            <a:avLst/>
          </a:prstGeom>
          <a:noFill/>
        </p:spPr>
        <p:txBody>
          <a:bodyPr wrap="none" rtlCol="0">
            <a:spAutoFit/>
          </a:bodyPr>
          <a:lstStyle/>
          <a:p>
            <a:r>
              <a:rPr lang="en-US" sz="2000" dirty="0"/>
              <a:t>Miss Ayesha Bano</a:t>
            </a:r>
          </a:p>
        </p:txBody>
      </p:sp>
    </p:spTree>
    <p:extLst>
      <p:ext uri="{BB962C8B-B14F-4D97-AF65-F5344CB8AC3E}">
        <p14:creationId xmlns:p14="http://schemas.microsoft.com/office/powerpoint/2010/main" val="2171234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828" b="828"/>
          <a:stretch/>
        </p:blipFill>
        <p:spPr>
          <a:xfrm>
            <a:off x="1742227" y="1466555"/>
            <a:ext cx="8707545" cy="3924889"/>
          </a:xfrm>
        </p:spPr>
      </p:pic>
    </p:spTree>
    <p:extLst>
      <p:ext uri="{BB962C8B-B14F-4D97-AF65-F5344CB8AC3E}">
        <p14:creationId xmlns:p14="http://schemas.microsoft.com/office/powerpoint/2010/main" val="2645747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283200" y="660400"/>
            <a:ext cx="6217920" cy="5140960"/>
          </a:xfrm>
          <a:prstGeom prst="rect">
            <a:avLst/>
          </a:prstGeom>
          <a:solidFill>
            <a:srgbClr val="798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5"/>
          <p:cNvSpPr/>
          <p:nvPr/>
        </p:nvSpPr>
        <p:spPr>
          <a:xfrm>
            <a:off x="447368" y="660400"/>
            <a:ext cx="4581703" cy="707886"/>
          </a:xfrm>
          <a:prstGeom prst="rect">
            <a:avLst/>
          </a:prstGeom>
        </p:spPr>
        <p:txBody>
          <a:bodyPr wrap="none">
            <a:spAutoFit/>
          </a:bodyPr>
          <a:lstStyle/>
          <a:p>
            <a:r>
              <a:rPr lang="id-ID" sz="4000" dirty="0">
                <a:solidFill>
                  <a:srgbClr val="7987A1"/>
                </a:solidFill>
                <a:latin typeface="Montserrat Alternates Medium" panose="00000600000000000000" pitchFamily="50" charset="0"/>
                <a:ea typeface="Lato" panose="020F0502020204030203" pitchFamily="34" charset="0"/>
                <a:cs typeface="Lato" panose="020F0502020204030203" pitchFamily="34" charset="0"/>
              </a:rPr>
              <a:t>4: SUBLIMATION</a:t>
            </a:r>
          </a:p>
        </p:txBody>
      </p:sp>
      <p:sp>
        <p:nvSpPr>
          <p:cNvPr id="14" name="Freeform 13"/>
          <p:cNvSpPr/>
          <p:nvPr/>
        </p:nvSpPr>
        <p:spPr>
          <a:xfrm rot="16200000">
            <a:off x="9044697" y="3434672"/>
            <a:ext cx="4319081" cy="1894245"/>
          </a:xfrm>
          <a:custGeom>
            <a:avLst/>
            <a:gdLst/>
            <a:ahLst/>
            <a:cxnLst/>
            <a:rect l="l" t="t" r="r" b="b"/>
            <a:pathLst>
              <a:path w="860845" h="377546">
                <a:moveTo>
                  <a:pt x="273329" y="104499"/>
                </a:moveTo>
                <a:lnTo>
                  <a:pt x="339398" y="104499"/>
                </a:lnTo>
                <a:lnTo>
                  <a:pt x="339398" y="254432"/>
                </a:lnTo>
                <a:cubicBezTo>
                  <a:pt x="339546" y="273520"/>
                  <a:pt x="344681" y="288350"/>
                  <a:pt x="354803" y="298919"/>
                </a:cubicBezTo>
                <a:cubicBezTo>
                  <a:pt x="364926" y="309489"/>
                  <a:pt x="379152" y="314853"/>
                  <a:pt x="397482" y="315011"/>
                </a:cubicBezTo>
                <a:cubicBezTo>
                  <a:pt x="418864" y="314285"/>
                  <a:pt x="435448" y="306776"/>
                  <a:pt x="447233" y="292483"/>
                </a:cubicBezTo>
                <a:cubicBezTo>
                  <a:pt x="459018" y="278190"/>
                  <a:pt x="464995" y="259953"/>
                  <a:pt x="465163" y="237773"/>
                </a:cubicBezTo>
                <a:lnTo>
                  <a:pt x="465163" y="104499"/>
                </a:lnTo>
                <a:lnTo>
                  <a:pt x="531232" y="104499"/>
                </a:lnTo>
                <a:lnTo>
                  <a:pt x="531232" y="374517"/>
                </a:lnTo>
                <a:lnTo>
                  <a:pt x="465163" y="374517"/>
                </a:lnTo>
                <a:lnTo>
                  <a:pt x="465163" y="324593"/>
                </a:lnTo>
                <a:cubicBezTo>
                  <a:pt x="455756" y="342443"/>
                  <a:pt x="443129" y="355661"/>
                  <a:pt x="427282" y="364244"/>
                </a:cubicBezTo>
                <a:cubicBezTo>
                  <a:pt x="411435" y="372828"/>
                  <a:pt x="392747" y="377094"/>
                  <a:pt x="371218" y="377041"/>
                </a:cubicBezTo>
                <a:cubicBezTo>
                  <a:pt x="340641" y="376706"/>
                  <a:pt x="316755" y="367416"/>
                  <a:pt x="299561" y="349173"/>
                </a:cubicBezTo>
                <a:cubicBezTo>
                  <a:pt x="282367" y="330929"/>
                  <a:pt x="273623" y="305743"/>
                  <a:pt x="273329" y="273615"/>
                </a:cubicBezTo>
                <a:close/>
                <a:moveTo>
                  <a:pt x="137249" y="102479"/>
                </a:moveTo>
                <a:cubicBezTo>
                  <a:pt x="162091" y="102584"/>
                  <a:pt x="184093" y="106913"/>
                  <a:pt x="203255" y="115464"/>
                </a:cubicBezTo>
                <a:cubicBezTo>
                  <a:pt x="222418" y="124016"/>
                  <a:pt x="238109" y="136161"/>
                  <a:pt x="250330" y="151898"/>
                </a:cubicBezTo>
                <a:lnTo>
                  <a:pt x="210449" y="189762"/>
                </a:lnTo>
                <a:cubicBezTo>
                  <a:pt x="201856" y="180346"/>
                  <a:pt x="191655" y="173044"/>
                  <a:pt x="179844" y="167857"/>
                </a:cubicBezTo>
                <a:cubicBezTo>
                  <a:pt x="168033" y="162670"/>
                  <a:pt x="154676" y="160040"/>
                  <a:pt x="139773" y="159966"/>
                </a:cubicBezTo>
                <a:cubicBezTo>
                  <a:pt x="117708" y="160324"/>
                  <a:pt x="99997" y="167689"/>
                  <a:pt x="86641" y="182061"/>
                </a:cubicBezTo>
                <a:cubicBezTo>
                  <a:pt x="73284" y="196433"/>
                  <a:pt x="66427" y="215666"/>
                  <a:pt x="66069" y="239760"/>
                </a:cubicBezTo>
                <a:cubicBezTo>
                  <a:pt x="66427" y="264338"/>
                  <a:pt x="73284" y="283865"/>
                  <a:pt x="86641" y="298343"/>
                </a:cubicBezTo>
                <a:cubicBezTo>
                  <a:pt x="99997" y="312820"/>
                  <a:pt x="117708" y="320227"/>
                  <a:pt x="139773" y="320564"/>
                </a:cubicBezTo>
                <a:cubicBezTo>
                  <a:pt x="155486" y="320564"/>
                  <a:pt x="169495" y="317912"/>
                  <a:pt x="181800" y="312610"/>
                </a:cubicBezTo>
                <a:cubicBezTo>
                  <a:pt x="194105" y="307307"/>
                  <a:pt x="204328" y="299353"/>
                  <a:pt x="212468" y="288747"/>
                </a:cubicBezTo>
                <a:lnTo>
                  <a:pt x="253359" y="322581"/>
                </a:lnTo>
                <a:cubicBezTo>
                  <a:pt x="241412" y="339852"/>
                  <a:pt x="225552" y="353215"/>
                  <a:pt x="205779" y="362670"/>
                </a:cubicBezTo>
                <a:cubicBezTo>
                  <a:pt x="186007" y="372125"/>
                  <a:pt x="162827" y="376915"/>
                  <a:pt x="136240" y="377041"/>
                </a:cubicBezTo>
                <a:cubicBezTo>
                  <a:pt x="95230" y="376424"/>
                  <a:pt x="62428" y="363791"/>
                  <a:pt x="37834" y="339143"/>
                </a:cubicBezTo>
                <a:cubicBezTo>
                  <a:pt x="13240" y="314495"/>
                  <a:pt x="629" y="281536"/>
                  <a:pt x="0" y="240265"/>
                </a:cubicBezTo>
                <a:cubicBezTo>
                  <a:pt x="640" y="198511"/>
                  <a:pt x="13356" y="165257"/>
                  <a:pt x="38149" y="140504"/>
                </a:cubicBezTo>
                <a:cubicBezTo>
                  <a:pt x="62943" y="115751"/>
                  <a:pt x="95976" y="103076"/>
                  <a:pt x="137249" y="102479"/>
                </a:cubicBezTo>
                <a:close/>
                <a:moveTo>
                  <a:pt x="713499" y="41396"/>
                </a:moveTo>
                <a:lnTo>
                  <a:pt x="779063" y="41396"/>
                </a:lnTo>
                <a:lnTo>
                  <a:pt x="779063" y="115605"/>
                </a:lnTo>
                <a:lnTo>
                  <a:pt x="856301" y="115605"/>
                </a:lnTo>
                <a:lnTo>
                  <a:pt x="856301" y="163500"/>
                </a:lnTo>
                <a:lnTo>
                  <a:pt x="779063" y="163500"/>
                </a:lnTo>
                <a:lnTo>
                  <a:pt x="779063" y="277131"/>
                </a:lnTo>
                <a:cubicBezTo>
                  <a:pt x="779126" y="291714"/>
                  <a:pt x="781650" y="302446"/>
                  <a:pt x="786635" y="309327"/>
                </a:cubicBezTo>
                <a:cubicBezTo>
                  <a:pt x="791620" y="316208"/>
                  <a:pt x="798688" y="319617"/>
                  <a:pt x="807838" y="319554"/>
                </a:cubicBezTo>
                <a:cubicBezTo>
                  <a:pt x="813139" y="319533"/>
                  <a:pt x="818944" y="318565"/>
                  <a:pt x="825254" y="316650"/>
                </a:cubicBezTo>
                <a:cubicBezTo>
                  <a:pt x="831565" y="314735"/>
                  <a:pt x="838380" y="312000"/>
                  <a:pt x="845700" y="308443"/>
                </a:cubicBezTo>
                <a:lnTo>
                  <a:pt x="860845" y="357879"/>
                </a:lnTo>
                <a:cubicBezTo>
                  <a:pt x="850149" y="364214"/>
                  <a:pt x="839106" y="369068"/>
                  <a:pt x="827715" y="372440"/>
                </a:cubicBezTo>
                <a:cubicBezTo>
                  <a:pt x="816325" y="375813"/>
                  <a:pt x="805156" y="377514"/>
                  <a:pt x="794208" y="377546"/>
                </a:cubicBezTo>
                <a:cubicBezTo>
                  <a:pt x="770980" y="377505"/>
                  <a:pt x="751853" y="370023"/>
                  <a:pt x="736826" y="355100"/>
                </a:cubicBezTo>
                <a:cubicBezTo>
                  <a:pt x="721800" y="340177"/>
                  <a:pt x="714024" y="318059"/>
                  <a:pt x="713499" y="288747"/>
                </a:cubicBezTo>
                <a:close/>
                <a:moveTo>
                  <a:pt x="582168" y="0"/>
                </a:moveTo>
                <a:lnTo>
                  <a:pt x="647227" y="0"/>
                </a:lnTo>
                <a:lnTo>
                  <a:pt x="647227" y="287245"/>
                </a:lnTo>
                <a:cubicBezTo>
                  <a:pt x="647343" y="297563"/>
                  <a:pt x="649636" y="305198"/>
                  <a:pt x="654106" y="310152"/>
                </a:cubicBezTo>
                <a:cubicBezTo>
                  <a:pt x="658575" y="315105"/>
                  <a:pt x="664528" y="317566"/>
                  <a:pt x="671964" y="317535"/>
                </a:cubicBezTo>
                <a:cubicBezTo>
                  <a:pt x="675981" y="317514"/>
                  <a:pt x="680188" y="316799"/>
                  <a:pt x="684584" y="315389"/>
                </a:cubicBezTo>
                <a:cubicBezTo>
                  <a:pt x="688981" y="313980"/>
                  <a:pt x="693692" y="312003"/>
                  <a:pt x="698719" y="309458"/>
                </a:cubicBezTo>
                <a:lnTo>
                  <a:pt x="706292" y="364434"/>
                </a:lnTo>
                <a:cubicBezTo>
                  <a:pt x="689044" y="373091"/>
                  <a:pt x="672048" y="377462"/>
                  <a:pt x="655305" y="377546"/>
                </a:cubicBezTo>
                <a:cubicBezTo>
                  <a:pt x="634602" y="377546"/>
                  <a:pt x="617368" y="370485"/>
                  <a:pt x="603603" y="356362"/>
                </a:cubicBezTo>
                <a:cubicBezTo>
                  <a:pt x="589838" y="342239"/>
                  <a:pt x="582693" y="321051"/>
                  <a:pt x="582168" y="29279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 name="Picture Placeholder 4" descr="A picture containing person, person, indoor&#10;&#10;Description automatically generated">
            <a:extLst>
              <a:ext uri="{FF2B5EF4-FFF2-40B4-BE49-F238E27FC236}">
                <a16:creationId xmlns:a16="http://schemas.microsoft.com/office/drawing/2014/main" id="{5110C2F9-F574-7943-A509-0FA9A35CA55B}"/>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531" t="-1158" r="17458"/>
          <a:stretch/>
        </p:blipFill>
        <p:spPr>
          <a:xfrm>
            <a:off x="5984240" y="1357854"/>
            <a:ext cx="5516880" cy="5484380"/>
          </a:xfrm>
        </p:spPr>
      </p:pic>
      <p:sp>
        <p:nvSpPr>
          <p:cNvPr id="15" name="Rectangle 14">
            <a:extLst>
              <a:ext uri="{FF2B5EF4-FFF2-40B4-BE49-F238E27FC236}">
                <a16:creationId xmlns:a16="http://schemas.microsoft.com/office/drawing/2014/main" id="{A7467861-E2CF-E747-83E2-1859FF06F834}"/>
              </a:ext>
            </a:extLst>
          </p:cNvPr>
          <p:cNvSpPr/>
          <p:nvPr/>
        </p:nvSpPr>
        <p:spPr>
          <a:xfrm>
            <a:off x="457691" y="1866726"/>
            <a:ext cx="4040512" cy="954107"/>
          </a:xfrm>
          <a:prstGeom prst="rect">
            <a:avLst/>
          </a:prstGeom>
        </p:spPr>
        <p:txBody>
          <a:bodyPr wrap="square">
            <a:spAutoFit/>
          </a:bodyPr>
          <a:lstStyle/>
          <a:p>
            <a:pPr marL="457200" indent="-457200">
              <a:buFont typeface="Arial" panose="020B0604020202020204" pitchFamily="34" charset="0"/>
              <a:buChar char="•"/>
            </a:pPr>
            <a:r>
              <a:rPr lang="en-US" sz="2800" dirty="0">
                <a:latin typeface="Lato" panose="020F0802020204030203" pitchFamily="34" charset="77"/>
              </a:rPr>
              <a:t>Productive defense mechanism.</a:t>
            </a:r>
          </a:p>
        </p:txBody>
      </p:sp>
      <p:sp>
        <p:nvSpPr>
          <p:cNvPr id="16" name="Rectangle 15">
            <a:extLst>
              <a:ext uri="{FF2B5EF4-FFF2-40B4-BE49-F238E27FC236}">
                <a16:creationId xmlns:a16="http://schemas.microsoft.com/office/drawing/2014/main" id="{E5207026-5D5E-7943-A7D3-F9B24CB7B993}"/>
              </a:ext>
            </a:extLst>
          </p:cNvPr>
          <p:cNvSpPr/>
          <p:nvPr/>
        </p:nvSpPr>
        <p:spPr>
          <a:xfrm>
            <a:off x="457691" y="2951946"/>
            <a:ext cx="4040512" cy="1815882"/>
          </a:xfrm>
          <a:prstGeom prst="rect">
            <a:avLst/>
          </a:prstGeom>
        </p:spPr>
        <p:txBody>
          <a:bodyPr wrap="square">
            <a:spAutoFit/>
          </a:bodyPr>
          <a:lstStyle/>
          <a:p>
            <a:pPr marL="457200" indent="-457200">
              <a:buFont typeface="Arial" panose="020B0604020202020204" pitchFamily="34" charset="0"/>
              <a:buChar char="•"/>
            </a:pPr>
            <a:r>
              <a:rPr lang="en-US" sz="2800" dirty="0">
                <a:latin typeface="Lato" panose="020F0802020204030203" pitchFamily="34" charset="77"/>
              </a:rPr>
              <a:t>It transforms unacceptable impulse into socially accepted behavior.</a:t>
            </a:r>
          </a:p>
        </p:txBody>
      </p:sp>
      <p:cxnSp>
        <p:nvCxnSpPr>
          <p:cNvPr id="17" name="Straight Connector 16">
            <a:extLst>
              <a:ext uri="{FF2B5EF4-FFF2-40B4-BE49-F238E27FC236}">
                <a16:creationId xmlns:a16="http://schemas.microsoft.com/office/drawing/2014/main" id="{BBBB6DBC-9F71-9E4A-8314-456A9702564B}"/>
              </a:ext>
            </a:extLst>
          </p:cNvPr>
          <p:cNvCxnSpPr>
            <a:cxnSpLocks/>
          </p:cNvCxnSpPr>
          <p:nvPr/>
        </p:nvCxnSpPr>
        <p:spPr>
          <a:xfrm>
            <a:off x="530868" y="1354540"/>
            <a:ext cx="42776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278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863125" y="846667"/>
            <a:ext cx="780618" cy="6011334"/>
          </a:xfrm>
          <a:prstGeom prst="rect">
            <a:avLst/>
          </a:prstGeom>
          <a:solidFill>
            <a:srgbClr val="798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ectangle 15"/>
          <p:cNvSpPr/>
          <p:nvPr/>
        </p:nvSpPr>
        <p:spPr>
          <a:xfrm>
            <a:off x="6762875" y="846667"/>
            <a:ext cx="3103735" cy="707886"/>
          </a:xfrm>
          <a:prstGeom prst="rect">
            <a:avLst/>
          </a:prstGeom>
        </p:spPr>
        <p:txBody>
          <a:bodyPr wrap="none">
            <a:spAutoFit/>
          </a:bodyPr>
          <a:lstStyle/>
          <a:p>
            <a:pPr algn="r"/>
            <a:r>
              <a:rPr lang="id-ID" sz="4000" dirty="0">
                <a:solidFill>
                  <a:schemeClr val="tx1">
                    <a:lumMod val="95000"/>
                    <a:lumOff val="5000"/>
                  </a:schemeClr>
                </a:solidFill>
                <a:latin typeface="Montserrat Alternates Medium" panose="00000600000000000000" pitchFamily="50" charset="0"/>
                <a:ea typeface="Lato" panose="020F0502020204030203" pitchFamily="34" charset="0"/>
                <a:cs typeface="Lato" panose="020F0502020204030203" pitchFamily="34" charset="0"/>
              </a:rPr>
              <a:t>EXAMPLES</a:t>
            </a:r>
          </a:p>
        </p:txBody>
      </p:sp>
      <p:sp>
        <p:nvSpPr>
          <p:cNvPr id="23" name="Freeform 22"/>
          <p:cNvSpPr/>
          <p:nvPr/>
        </p:nvSpPr>
        <p:spPr>
          <a:xfrm>
            <a:off x="458763" y="2534688"/>
            <a:ext cx="1814418" cy="1872975"/>
          </a:xfrm>
          <a:custGeom>
            <a:avLst/>
            <a:gdLst/>
            <a:ahLst/>
            <a:cxnLst/>
            <a:rect l="l" t="t" r="r" b="b"/>
            <a:pathLst>
              <a:path w="265980" h="274563">
                <a:moveTo>
                  <a:pt x="140278" y="51431"/>
                </a:moveTo>
                <a:cubicBezTo>
                  <a:pt x="117593" y="51504"/>
                  <a:pt x="99734" y="58301"/>
                  <a:pt x="86704" y="71821"/>
                </a:cubicBezTo>
                <a:cubicBezTo>
                  <a:pt x="73673" y="85340"/>
                  <a:pt x="66795" y="105141"/>
                  <a:pt x="66069" y="131223"/>
                </a:cubicBezTo>
                <a:lnTo>
                  <a:pt x="201867" y="92337"/>
                </a:lnTo>
                <a:cubicBezTo>
                  <a:pt x="196303" y="78260"/>
                  <a:pt x="188373" y="67907"/>
                  <a:pt x="178077" y="61279"/>
                </a:cubicBezTo>
                <a:cubicBezTo>
                  <a:pt x="167781" y="54650"/>
                  <a:pt x="155181" y="51367"/>
                  <a:pt x="140278" y="51431"/>
                </a:cubicBezTo>
                <a:close/>
                <a:moveTo>
                  <a:pt x="136744" y="1"/>
                </a:moveTo>
                <a:cubicBezTo>
                  <a:pt x="174817" y="-117"/>
                  <a:pt x="205317" y="10455"/>
                  <a:pt x="228244" y="31717"/>
                </a:cubicBezTo>
                <a:cubicBezTo>
                  <a:pt x="251171" y="52979"/>
                  <a:pt x="263750" y="82612"/>
                  <a:pt x="265980" y="120617"/>
                </a:cubicBezTo>
                <a:lnTo>
                  <a:pt x="73641" y="175159"/>
                </a:lnTo>
                <a:cubicBezTo>
                  <a:pt x="80078" y="189930"/>
                  <a:pt x="89543" y="201419"/>
                  <a:pt x="102038" y="209625"/>
                </a:cubicBezTo>
                <a:cubicBezTo>
                  <a:pt x="114532" y="217832"/>
                  <a:pt x="129298" y="221998"/>
                  <a:pt x="146336" y="222124"/>
                </a:cubicBezTo>
                <a:cubicBezTo>
                  <a:pt x="160534" y="222093"/>
                  <a:pt x="174038" y="218873"/>
                  <a:pt x="186848" y="212466"/>
                </a:cubicBezTo>
                <a:cubicBezTo>
                  <a:pt x="199658" y="206059"/>
                  <a:pt x="211395" y="196653"/>
                  <a:pt x="222060" y="184249"/>
                </a:cubicBezTo>
                <a:lnTo>
                  <a:pt x="260427" y="219599"/>
                </a:lnTo>
                <a:cubicBezTo>
                  <a:pt x="244977" y="237995"/>
                  <a:pt x="227287" y="251757"/>
                  <a:pt x="207357" y="260886"/>
                </a:cubicBezTo>
                <a:cubicBezTo>
                  <a:pt x="187427" y="270015"/>
                  <a:pt x="165572" y="274574"/>
                  <a:pt x="141793" y="274563"/>
                </a:cubicBezTo>
                <a:cubicBezTo>
                  <a:pt x="99004" y="273988"/>
                  <a:pt x="64835" y="261397"/>
                  <a:pt x="39285" y="236792"/>
                </a:cubicBezTo>
                <a:cubicBezTo>
                  <a:pt x="13734" y="212186"/>
                  <a:pt x="639" y="179016"/>
                  <a:pt x="0" y="137283"/>
                </a:cubicBezTo>
                <a:cubicBezTo>
                  <a:pt x="461" y="96464"/>
                  <a:pt x="12778" y="63610"/>
                  <a:pt x="36951" y="38720"/>
                </a:cubicBezTo>
                <a:cubicBezTo>
                  <a:pt x="61125" y="13830"/>
                  <a:pt x="94389" y="923"/>
                  <a:pt x="136744"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a:extLst>
              <a:ext uri="{FF2B5EF4-FFF2-40B4-BE49-F238E27FC236}">
                <a16:creationId xmlns:a16="http://schemas.microsoft.com/office/drawing/2014/main" id="{A1E5A6FB-346D-F14F-8870-70B930F58AEC}"/>
              </a:ext>
            </a:extLst>
          </p:cNvPr>
          <p:cNvSpPr/>
          <p:nvPr/>
        </p:nvSpPr>
        <p:spPr>
          <a:xfrm>
            <a:off x="7013593" y="2043377"/>
            <a:ext cx="4867125" cy="1200329"/>
          </a:xfrm>
          <a:prstGeom prst="rect">
            <a:avLst/>
          </a:prstGeom>
        </p:spPr>
        <p:txBody>
          <a:bodyPr wrap="square">
            <a:spAutoFit/>
          </a:bodyPr>
          <a:lstStyle/>
          <a:p>
            <a:r>
              <a:rPr lang="en-US" sz="2400" dirty="0">
                <a:latin typeface="Lato" panose="020F0802020204030203" pitchFamily="34" charset="77"/>
              </a:rPr>
              <a:t>A person experiencing extreme anger might take up kickboxing as a means of venting frustration.</a:t>
            </a:r>
            <a:endParaRPr lang="en-PK" sz="2400" dirty="0">
              <a:latin typeface="Lato" panose="020F0802020204030203" pitchFamily="34" charset="77"/>
            </a:endParaRPr>
          </a:p>
        </p:txBody>
      </p:sp>
      <p:sp>
        <p:nvSpPr>
          <p:cNvPr id="15" name="Rectangle 14">
            <a:extLst>
              <a:ext uri="{FF2B5EF4-FFF2-40B4-BE49-F238E27FC236}">
                <a16:creationId xmlns:a16="http://schemas.microsoft.com/office/drawing/2014/main" id="{AF06AA44-D493-2E43-B7DA-A7EA48A6DDEC}"/>
              </a:ext>
            </a:extLst>
          </p:cNvPr>
          <p:cNvSpPr/>
          <p:nvPr/>
        </p:nvSpPr>
        <p:spPr>
          <a:xfrm>
            <a:off x="7013594" y="3549730"/>
            <a:ext cx="4867125" cy="1569660"/>
          </a:xfrm>
          <a:prstGeom prst="rect">
            <a:avLst/>
          </a:prstGeom>
        </p:spPr>
        <p:txBody>
          <a:bodyPr wrap="square">
            <a:spAutoFit/>
          </a:bodyPr>
          <a:lstStyle/>
          <a:p>
            <a:r>
              <a:rPr lang="en-US" sz="2400" dirty="0">
                <a:latin typeface="Lato" panose="020F0802020204030203" pitchFamily="34" charset="77"/>
              </a:rPr>
              <a:t>Many great artists have had unhappy lives and have used the medium of art of music to express themselves.</a:t>
            </a:r>
            <a:endParaRPr lang="en-GB" sz="2400" dirty="0">
              <a:latin typeface="Lato" panose="020F0802020204030203" pitchFamily="34" charset="77"/>
            </a:endParaRPr>
          </a:p>
        </p:txBody>
      </p:sp>
      <p:sp>
        <p:nvSpPr>
          <p:cNvPr id="5" name="TextBox 4">
            <a:extLst>
              <a:ext uri="{FF2B5EF4-FFF2-40B4-BE49-F238E27FC236}">
                <a16:creationId xmlns:a16="http://schemas.microsoft.com/office/drawing/2014/main" id="{BCF9A55F-D1D8-3045-AD51-2353BE34FE92}"/>
              </a:ext>
            </a:extLst>
          </p:cNvPr>
          <p:cNvSpPr txBox="1"/>
          <p:nvPr/>
        </p:nvSpPr>
        <p:spPr>
          <a:xfrm>
            <a:off x="6677278" y="1272388"/>
            <a:ext cx="495649" cy="1446550"/>
          </a:xfrm>
          <a:prstGeom prst="rect">
            <a:avLst/>
          </a:prstGeom>
          <a:noFill/>
        </p:spPr>
        <p:txBody>
          <a:bodyPr wrap="square" rtlCol="0">
            <a:spAutoFit/>
          </a:bodyPr>
          <a:lstStyle/>
          <a:p>
            <a:r>
              <a:rPr lang="en-US" sz="8800" dirty="0"/>
              <a:t>.</a:t>
            </a:r>
          </a:p>
        </p:txBody>
      </p:sp>
      <p:sp>
        <p:nvSpPr>
          <p:cNvPr id="18" name="TextBox 17">
            <a:extLst>
              <a:ext uri="{FF2B5EF4-FFF2-40B4-BE49-F238E27FC236}">
                <a16:creationId xmlns:a16="http://schemas.microsoft.com/office/drawing/2014/main" id="{53C30FAC-8FD5-024F-B861-7261B67E5771}"/>
              </a:ext>
            </a:extLst>
          </p:cNvPr>
          <p:cNvSpPr txBox="1"/>
          <p:nvPr/>
        </p:nvSpPr>
        <p:spPr>
          <a:xfrm>
            <a:off x="6677277" y="2746085"/>
            <a:ext cx="495649" cy="1446550"/>
          </a:xfrm>
          <a:prstGeom prst="rect">
            <a:avLst/>
          </a:prstGeom>
          <a:noFill/>
        </p:spPr>
        <p:txBody>
          <a:bodyPr wrap="square" rtlCol="0">
            <a:spAutoFit/>
          </a:bodyPr>
          <a:lstStyle/>
          <a:p>
            <a:r>
              <a:rPr lang="en-US" sz="8800" dirty="0"/>
              <a:t>.</a:t>
            </a:r>
          </a:p>
        </p:txBody>
      </p:sp>
      <p:pic>
        <p:nvPicPr>
          <p:cNvPr id="7" name="Picture Placeholder 6" descr="A person playing a guitar on a stage&#10;&#10;Description automatically generated">
            <a:extLst>
              <a:ext uri="{FF2B5EF4-FFF2-40B4-BE49-F238E27FC236}">
                <a16:creationId xmlns:a16="http://schemas.microsoft.com/office/drawing/2014/main" id="{9F88E388-F9FE-C64B-B4D0-C01E99004D0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8828" b="8828"/>
          <a:stretch>
            <a:fillRect/>
          </a:stretch>
        </p:blipFill>
        <p:spPr/>
      </p:pic>
      <p:cxnSp>
        <p:nvCxnSpPr>
          <p:cNvPr id="14" name="Straight Connector 13">
            <a:extLst>
              <a:ext uri="{FF2B5EF4-FFF2-40B4-BE49-F238E27FC236}">
                <a16:creationId xmlns:a16="http://schemas.microsoft.com/office/drawing/2014/main" id="{18A529A9-D9D4-5045-A71D-0E9C0FA19119}"/>
              </a:ext>
            </a:extLst>
          </p:cNvPr>
          <p:cNvCxnSpPr>
            <a:cxnSpLocks/>
          </p:cNvCxnSpPr>
          <p:nvPr/>
        </p:nvCxnSpPr>
        <p:spPr>
          <a:xfrm>
            <a:off x="6867646" y="1554553"/>
            <a:ext cx="29989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5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0" y="985520"/>
            <a:ext cx="924560" cy="4805680"/>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p:nvSpPr>
        <p:spPr>
          <a:xfrm>
            <a:off x="370839" y="492758"/>
            <a:ext cx="4237057" cy="707886"/>
          </a:xfrm>
          <a:prstGeom prst="rect">
            <a:avLst/>
          </a:prstGeom>
        </p:spPr>
        <p:txBody>
          <a:bodyPr wrap="none">
            <a:spAutoFit/>
          </a:bodyPr>
          <a:lstStyle/>
          <a:p>
            <a:r>
              <a:rPr lang="id-ID" sz="4000" dirty="0">
                <a:solidFill>
                  <a:schemeClr val="accent1">
                    <a:lumMod val="75000"/>
                  </a:schemeClr>
                </a:solidFill>
                <a:latin typeface="Montserrat Alternates Medium" panose="00000600000000000000" pitchFamily="50" charset="0"/>
                <a:ea typeface="Lato" panose="020F0502020204030203" pitchFamily="34" charset="0"/>
                <a:cs typeface="Lato" panose="020F0502020204030203" pitchFamily="34" charset="0"/>
              </a:rPr>
              <a:t>5: REGRESSION</a:t>
            </a:r>
          </a:p>
        </p:txBody>
      </p:sp>
      <p:sp>
        <p:nvSpPr>
          <p:cNvPr id="13" name="Right Arrow 12"/>
          <p:cNvSpPr/>
          <p:nvPr/>
        </p:nvSpPr>
        <p:spPr>
          <a:xfrm>
            <a:off x="6456150" y="442172"/>
            <a:ext cx="204259" cy="101175"/>
          </a:xfrm>
          <a:prstGeom prst="rightArrow">
            <a:avLst>
              <a:gd name="adj1" fmla="val 29915"/>
              <a:gd name="adj2" fmla="val 60042"/>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ight Arrow 13"/>
          <p:cNvSpPr/>
          <p:nvPr/>
        </p:nvSpPr>
        <p:spPr>
          <a:xfrm flipH="1">
            <a:off x="5542279" y="442171"/>
            <a:ext cx="204259" cy="101175"/>
          </a:xfrm>
          <a:prstGeom prst="rightArrow">
            <a:avLst>
              <a:gd name="adj1" fmla="val 29915"/>
              <a:gd name="adj2" fmla="val 60042"/>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Freeform 24"/>
          <p:cNvSpPr/>
          <p:nvPr/>
        </p:nvSpPr>
        <p:spPr>
          <a:xfrm rot="5400000">
            <a:off x="5424520" y="2968662"/>
            <a:ext cx="3389782" cy="920676"/>
          </a:xfrm>
          <a:custGeom>
            <a:avLst/>
            <a:gdLst/>
            <a:ahLst/>
            <a:cxnLst/>
            <a:rect l="l" t="t" r="r" b="b"/>
            <a:pathLst>
              <a:path w="1014616" h="275573">
                <a:moveTo>
                  <a:pt x="872792" y="56983"/>
                </a:moveTo>
                <a:cubicBezTo>
                  <a:pt x="849708" y="57362"/>
                  <a:pt x="831232" y="64938"/>
                  <a:pt x="817365" y="79710"/>
                </a:cubicBezTo>
                <a:cubicBezTo>
                  <a:pt x="803497" y="94481"/>
                  <a:pt x="796385" y="114177"/>
                  <a:pt x="796027" y="138797"/>
                </a:cubicBezTo>
                <a:cubicBezTo>
                  <a:pt x="796385" y="163417"/>
                  <a:pt x="803497" y="183112"/>
                  <a:pt x="817365" y="197884"/>
                </a:cubicBezTo>
                <a:cubicBezTo>
                  <a:pt x="831232" y="212656"/>
                  <a:pt x="849708" y="220231"/>
                  <a:pt x="872792" y="220610"/>
                </a:cubicBezTo>
                <a:cubicBezTo>
                  <a:pt x="895392" y="220231"/>
                  <a:pt x="913573" y="212656"/>
                  <a:pt x="927336" y="197884"/>
                </a:cubicBezTo>
                <a:cubicBezTo>
                  <a:pt x="941098" y="183112"/>
                  <a:pt x="948168" y="163417"/>
                  <a:pt x="948547" y="138797"/>
                </a:cubicBezTo>
                <a:cubicBezTo>
                  <a:pt x="948168" y="114177"/>
                  <a:pt x="941098" y="94481"/>
                  <a:pt x="927336" y="79710"/>
                </a:cubicBezTo>
                <a:cubicBezTo>
                  <a:pt x="913573" y="64938"/>
                  <a:pt x="895392" y="57362"/>
                  <a:pt x="872792" y="56983"/>
                </a:cubicBezTo>
                <a:close/>
                <a:moveTo>
                  <a:pt x="872792" y="1011"/>
                </a:moveTo>
                <a:cubicBezTo>
                  <a:pt x="915595" y="1597"/>
                  <a:pt x="949774" y="14166"/>
                  <a:pt x="975327" y="38719"/>
                </a:cubicBezTo>
                <a:cubicBezTo>
                  <a:pt x="1000881" y="63273"/>
                  <a:pt x="1013977" y="96295"/>
                  <a:pt x="1014616" y="137787"/>
                </a:cubicBezTo>
                <a:cubicBezTo>
                  <a:pt x="1013977" y="179542"/>
                  <a:pt x="1000881" y="212796"/>
                  <a:pt x="975327" y="237549"/>
                </a:cubicBezTo>
                <a:cubicBezTo>
                  <a:pt x="949774" y="262302"/>
                  <a:pt x="915595" y="274976"/>
                  <a:pt x="872792" y="275573"/>
                </a:cubicBezTo>
                <a:cubicBezTo>
                  <a:pt x="829505" y="274976"/>
                  <a:pt x="795032" y="262302"/>
                  <a:pt x="769373" y="237549"/>
                </a:cubicBezTo>
                <a:cubicBezTo>
                  <a:pt x="743714" y="212796"/>
                  <a:pt x="730576" y="179542"/>
                  <a:pt x="729958" y="137787"/>
                </a:cubicBezTo>
                <a:cubicBezTo>
                  <a:pt x="730576" y="96295"/>
                  <a:pt x="743714" y="63273"/>
                  <a:pt x="769373" y="38719"/>
                </a:cubicBezTo>
                <a:cubicBezTo>
                  <a:pt x="795032" y="14166"/>
                  <a:pt x="829505" y="1597"/>
                  <a:pt x="872792" y="1011"/>
                </a:cubicBezTo>
                <a:close/>
                <a:moveTo>
                  <a:pt x="410388" y="506"/>
                </a:moveTo>
                <a:cubicBezTo>
                  <a:pt x="434230" y="643"/>
                  <a:pt x="454060" y="6295"/>
                  <a:pt x="469878" y="17464"/>
                </a:cubicBezTo>
                <a:cubicBezTo>
                  <a:pt x="485696" y="28632"/>
                  <a:pt x="496814" y="44498"/>
                  <a:pt x="503233" y="65061"/>
                </a:cubicBezTo>
                <a:cubicBezTo>
                  <a:pt x="512184" y="43206"/>
                  <a:pt x="525209" y="27025"/>
                  <a:pt x="542307" y="16518"/>
                </a:cubicBezTo>
                <a:cubicBezTo>
                  <a:pt x="559405" y="6011"/>
                  <a:pt x="579882" y="674"/>
                  <a:pt x="603736" y="506"/>
                </a:cubicBezTo>
                <a:cubicBezTo>
                  <a:pt x="634555" y="831"/>
                  <a:pt x="658588" y="10141"/>
                  <a:pt x="675835" y="28438"/>
                </a:cubicBezTo>
                <a:cubicBezTo>
                  <a:pt x="693082" y="46734"/>
                  <a:pt x="701847" y="72067"/>
                  <a:pt x="702130" y="104437"/>
                </a:cubicBezTo>
                <a:lnTo>
                  <a:pt x="702130" y="273049"/>
                </a:lnTo>
                <a:lnTo>
                  <a:pt x="636061" y="273049"/>
                </a:lnTo>
                <a:lnTo>
                  <a:pt x="636061" y="123620"/>
                </a:lnTo>
                <a:cubicBezTo>
                  <a:pt x="635871" y="104269"/>
                  <a:pt x="630568" y="89208"/>
                  <a:pt x="620151" y="78438"/>
                </a:cubicBezTo>
                <a:cubicBezTo>
                  <a:pt x="609734" y="67669"/>
                  <a:pt x="595339" y="62200"/>
                  <a:pt x="576967" y="62032"/>
                </a:cubicBezTo>
                <a:cubicBezTo>
                  <a:pt x="555565" y="63189"/>
                  <a:pt x="538897" y="70845"/>
                  <a:pt x="526964" y="85001"/>
                </a:cubicBezTo>
                <a:cubicBezTo>
                  <a:pt x="515032" y="99157"/>
                  <a:pt x="508971" y="117415"/>
                  <a:pt x="508782" y="139775"/>
                </a:cubicBezTo>
                <a:lnTo>
                  <a:pt x="508782" y="273049"/>
                </a:lnTo>
                <a:lnTo>
                  <a:pt x="442713" y="273049"/>
                </a:lnTo>
                <a:lnTo>
                  <a:pt x="442713" y="123620"/>
                </a:lnTo>
                <a:cubicBezTo>
                  <a:pt x="442544" y="104269"/>
                  <a:pt x="437325" y="89208"/>
                  <a:pt x="427056" y="78438"/>
                </a:cubicBezTo>
                <a:cubicBezTo>
                  <a:pt x="416786" y="67669"/>
                  <a:pt x="402476" y="62200"/>
                  <a:pt x="384124" y="62032"/>
                </a:cubicBezTo>
                <a:cubicBezTo>
                  <a:pt x="362480" y="63188"/>
                  <a:pt x="345665" y="70846"/>
                  <a:pt x="333680" y="85005"/>
                </a:cubicBezTo>
                <a:cubicBezTo>
                  <a:pt x="321694" y="99164"/>
                  <a:pt x="315612" y="117431"/>
                  <a:pt x="315434" y="139805"/>
                </a:cubicBezTo>
                <a:lnTo>
                  <a:pt x="315434" y="273049"/>
                </a:lnTo>
                <a:lnTo>
                  <a:pt x="249869" y="273049"/>
                </a:lnTo>
                <a:lnTo>
                  <a:pt x="249869" y="3030"/>
                </a:lnTo>
                <a:lnTo>
                  <a:pt x="315434" y="3030"/>
                </a:lnTo>
                <a:lnTo>
                  <a:pt x="315434" y="52954"/>
                </a:lnTo>
                <a:cubicBezTo>
                  <a:pt x="324883" y="35135"/>
                  <a:pt x="337678" y="21981"/>
                  <a:pt x="353820" y="13492"/>
                </a:cubicBezTo>
                <a:cubicBezTo>
                  <a:pt x="369961" y="5003"/>
                  <a:pt x="388817" y="674"/>
                  <a:pt x="410388" y="506"/>
                </a:cubicBezTo>
                <a:close/>
                <a:moveTo>
                  <a:pt x="115575" y="1"/>
                </a:moveTo>
                <a:cubicBezTo>
                  <a:pt x="133498" y="64"/>
                  <a:pt x="151064" y="2585"/>
                  <a:pt x="168272" y="7564"/>
                </a:cubicBezTo>
                <a:cubicBezTo>
                  <a:pt x="185479" y="12543"/>
                  <a:pt x="200886" y="19602"/>
                  <a:pt x="214491" y="28741"/>
                </a:cubicBezTo>
                <a:lnTo>
                  <a:pt x="190787" y="76175"/>
                </a:lnTo>
                <a:cubicBezTo>
                  <a:pt x="177464" y="68295"/>
                  <a:pt x="163882" y="62214"/>
                  <a:pt x="150041" y="57932"/>
                </a:cubicBezTo>
                <a:cubicBezTo>
                  <a:pt x="136200" y="53650"/>
                  <a:pt x="123364" y="51483"/>
                  <a:pt x="111533" y="51430"/>
                </a:cubicBezTo>
                <a:cubicBezTo>
                  <a:pt x="100733" y="51378"/>
                  <a:pt x="92018" y="53250"/>
                  <a:pt x="85387" y="57048"/>
                </a:cubicBezTo>
                <a:cubicBezTo>
                  <a:pt x="78756" y="60846"/>
                  <a:pt x="75345" y="66885"/>
                  <a:pt x="75156" y="75165"/>
                </a:cubicBezTo>
                <a:cubicBezTo>
                  <a:pt x="75900" y="86034"/>
                  <a:pt x="83341" y="94061"/>
                  <a:pt x="97479" y="99248"/>
                </a:cubicBezTo>
                <a:cubicBezTo>
                  <a:pt x="111616" y="104435"/>
                  <a:pt x="127986" y="109748"/>
                  <a:pt x="146589" y="115187"/>
                </a:cubicBezTo>
                <a:cubicBezTo>
                  <a:pt x="165191" y="120627"/>
                  <a:pt x="181561" y="129159"/>
                  <a:pt x="195699" y="140785"/>
                </a:cubicBezTo>
                <a:cubicBezTo>
                  <a:pt x="209836" y="152411"/>
                  <a:pt x="217277" y="170097"/>
                  <a:pt x="218021" y="193843"/>
                </a:cubicBezTo>
                <a:cubicBezTo>
                  <a:pt x="217182" y="221314"/>
                  <a:pt x="206630" y="241812"/>
                  <a:pt x="186365" y="255336"/>
                </a:cubicBezTo>
                <a:cubicBezTo>
                  <a:pt x="166100" y="268860"/>
                  <a:pt x="141156" y="275605"/>
                  <a:pt x="111533" y="275573"/>
                </a:cubicBezTo>
                <a:cubicBezTo>
                  <a:pt x="90751" y="275541"/>
                  <a:pt x="70580" y="272327"/>
                  <a:pt x="51019" y="265930"/>
                </a:cubicBezTo>
                <a:cubicBezTo>
                  <a:pt x="31458" y="259533"/>
                  <a:pt x="14452" y="250142"/>
                  <a:pt x="0" y="237758"/>
                </a:cubicBezTo>
                <a:lnTo>
                  <a:pt x="22708" y="191823"/>
                </a:lnTo>
                <a:cubicBezTo>
                  <a:pt x="35494" y="202491"/>
                  <a:pt x="50145" y="210697"/>
                  <a:pt x="66661" y="216442"/>
                </a:cubicBezTo>
                <a:cubicBezTo>
                  <a:pt x="83178" y="222186"/>
                  <a:pt x="98977" y="225090"/>
                  <a:pt x="114059" y="225153"/>
                </a:cubicBezTo>
                <a:cubicBezTo>
                  <a:pt x="125669" y="225206"/>
                  <a:pt x="135163" y="223207"/>
                  <a:pt x="142541" y="219156"/>
                </a:cubicBezTo>
                <a:cubicBezTo>
                  <a:pt x="149919" y="215106"/>
                  <a:pt x="153730" y="208688"/>
                  <a:pt x="153972" y="199903"/>
                </a:cubicBezTo>
                <a:cubicBezTo>
                  <a:pt x="153237" y="187926"/>
                  <a:pt x="145904" y="179212"/>
                  <a:pt x="131972" y="173761"/>
                </a:cubicBezTo>
                <a:cubicBezTo>
                  <a:pt x="118041" y="168309"/>
                  <a:pt x="101921" y="162988"/>
                  <a:pt x="83612" y="157798"/>
                </a:cubicBezTo>
                <a:cubicBezTo>
                  <a:pt x="65303" y="152607"/>
                  <a:pt x="49214" y="144413"/>
                  <a:pt x="35346" y="133218"/>
                </a:cubicBezTo>
                <a:cubicBezTo>
                  <a:pt x="21478" y="122022"/>
                  <a:pt x="14239" y="104691"/>
                  <a:pt x="13630" y="81225"/>
                </a:cubicBezTo>
                <a:cubicBezTo>
                  <a:pt x="14469" y="53556"/>
                  <a:pt x="24643" y="33079"/>
                  <a:pt x="44150" y="19797"/>
                </a:cubicBezTo>
                <a:cubicBezTo>
                  <a:pt x="63658" y="6515"/>
                  <a:pt x="87466" y="-84"/>
                  <a:pt x="115575"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8" name="Picture Placeholder 17" descr="A person eating food&#10;&#10;Description automatically generated with low confidence">
            <a:extLst>
              <a:ext uri="{FF2B5EF4-FFF2-40B4-BE49-F238E27FC236}">
                <a16:creationId xmlns:a16="http://schemas.microsoft.com/office/drawing/2014/main" id="{5793477B-3910-EC4A-BDDF-7DA563E7FE2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044" t="-33634" r="-868" b="-35642"/>
          <a:stretch/>
        </p:blipFill>
        <p:spPr>
          <a:xfrm>
            <a:off x="5959367" y="0"/>
            <a:ext cx="6279931" cy="6858000"/>
          </a:xfrm>
        </p:spPr>
      </p:pic>
      <p:sp>
        <p:nvSpPr>
          <p:cNvPr id="12" name="Rectangle 11">
            <a:extLst>
              <a:ext uri="{FF2B5EF4-FFF2-40B4-BE49-F238E27FC236}">
                <a16:creationId xmlns:a16="http://schemas.microsoft.com/office/drawing/2014/main" id="{7E911E27-EECB-084F-9952-F3463620615F}"/>
              </a:ext>
            </a:extLst>
          </p:cNvPr>
          <p:cNvSpPr/>
          <p:nvPr/>
        </p:nvSpPr>
        <p:spPr>
          <a:xfrm>
            <a:off x="618194" y="1734109"/>
            <a:ext cx="4918616" cy="1200329"/>
          </a:xfrm>
          <a:prstGeom prst="rect">
            <a:avLst/>
          </a:prstGeom>
        </p:spPr>
        <p:txBody>
          <a:bodyPr wrap="square">
            <a:spAutoFit/>
          </a:bodyPr>
          <a:lstStyle/>
          <a:p>
            <a:pPr marL="342900" indent="-342900">
              <a:spcAft>
                <a:spcPts val="800"/>
              </a:spcAft>
              <a:buFont typeface="Arial" panose="020B0604020202020204" pitchFamily="34" charset="0"/>
              <a:buChar char="•"/>
            </a:pPr>
            <a:r>
              <a:rPr lang="en-US" sz="2400" dirty="0">
                <a:solidFill>
                  <a:srgbClr val="000000"/>
                </a:solidFill>
                <a:latin typeface="Lato" panose="020F0802020204030203" pitchFamily="34" charset="77"/>
                <a:ea typeface="Calibri" panose="020F0502020204030204" pitchFamily="34" charset="0"/>
              </a:rPr>
              <a:t>Returning to a behavior pattern characteristic of an earlier stage of development.</a:t>
            </a:r>
            <a:endParaRPr lang="en-PK" sz="2400" dirty="0">
              <a:solidFill>
                <a:srgbClr val="000000"/>
              </a:solidFill>
              <a:effectLst/>
              <a:latin typeface="Lato" panose="020F0802020204030203" pitchFamily="34" charset="77"/>
              <a:ea typeface="Calibri" panose="020F0502020204030204" pitchFamily="34" charset="0"/>
            </a:endParaRPr>
          </a:p>
        </p:txBody>
      </p:sp>
      <p:sp>
        <p:nvSpPr>
          <p:cNvPr id="16" name="Rectangle 15">
            <a:extLst>
              <a:ext uri="{FF2B5EF4-FFF2-40B4-BE49-F238E27FC236}">
                <a16:creationId xmlns:a16="http://schemas.microsoft.com/office/drawing/2014/main" id="{37BFDEF7-5E67-7446-BD5C-E1085BC0EDA1}"/>
              </a:ext>
            </a:extLst>
          </p:cNvPr>
          <p:cNvSpPr/>
          <p:nvPr/>
        </p:nvSpPr>
        <p:spPr>
          <a:xfrm>
            <a:off x="618193" y="3155161"/>
            <a:ext cx="4918617" cy="1569660"/>
          </a:xfrm>
          <a:prstGeom prst="rect">
            <a:avLst/>
          </a:prstGeom>
        </p:spPr>
        <p:txBody>
          <a:bodyPr wrap="square">
            <a:spAutoFit/>
          </a:bodyPr>
          <a:lstStyle/>
          <a:p>
            <a:pPr marL="342900" indent="-342900" algn="just">
              <a:buFont typeface="Arial" panose="020B0604020202020204" pitchFamily="34" charset="0"/>
              <a:buChar char="•"/>
            </a:pPr>
            <a:r>
              <a:rPr lang="en-US" sz="2400" dirty="0">
                <a:solidFill>
                  <a:srgbClr val="000000"/>
                </a:solidFill>
                <a:latin typeface="Lato" panose="020F0802020204030203" pitchFamily="34" charset="77"/>
                <a:ea typeface="Calibri" panose="020F0502020204030204" pitchFamily="34" charset="0"/>
              </a:rPr>
              <a:t>People act out behaviors from the stage of psychosexual development in which they are fixated</a:t>
            </a:r>
            <a:r>
              <a:rPr lang="en-PK" sz="2400" dirty="0">
                <a:solidFill>
                  <a:srgbClr val="000000"/>
                </a:solidFill>
                <a:latin typeface="Lato" panose="020F0802020204030203" pitchFamily="34" charset="77"/>
                <a:ea typeface="Calibri" panose="020F0502020204030204" pitchFamily="34" charset="0"/>
              </a:rPr>
              <a:t>.</a:t>
            </a:r>
            <a:endParaRPr lang="en-US" sz="2400" dirty="0">
              <a:latin typeface="Lato" panose="020F0802020204030203" pitchFamily="34" charset="77"/>
            </a:endParaRPr>
          </a:p>
        </p:txBody>
      </p:sp>
      <p:cxnSp>
        <p:nvCxnSpPr>
          <p:cNvPr id="20" name="Straight Connector 19">
            <a:extLst>
              <a:ext uri="{FF2B5EF4-FFF2-40B4-BE49-F238E27FC236}">
                <a16:creationId xmlns:a16="http://schemas.microsoft.com/office/drawing/2014/main" id="{E9E09B76-941D-694B-B2C1-40567421C6BE}"/>
              </a:ext>
            </a:extLst>
          </p:cNvPr>
          <p:cNvCxnSpPr>
            <a:cxnSpLocks/>
          </p:cNvCxnSpPr>
          <p:nvPr/>
        </p:nvCxnSpPr>
        <p:spPr>
          <a:xfrm>
            <a:off x="370839" y="1200644"/>
            <a:ext cx="42370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281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847030" y="706915"/>
            <a:ext cx="5376502" cy="51409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81B1B4"/>
              </a:solidFill>
            </a:endParaRPr>
          </a:p>
        </p:txBody>
      </p:sp>
      <p:sp>
        <p:nvSpPr>
          <p:cNvPr id="6" name="Rectangle 5"/>
          <p:cNvSpPr/>
          <p:nvPr/>
        </p:nvSpPr>
        <p:spPr>
          <a:xfrm>
            <a:off x="447368" y="660400"/>
            <a:ext cx="7845294" cy="707886"/>
          </a:xfrm>
          <a:prstGeom prst="rect">
            <a:avLst/>
          </a:prstGeom>
        </p:spPr>
        <p:txBody>
          <a:bodyPr wrap="square">
            <a:spAutoFit/>
          </a:bodyPr>
          <a:lstStyle/>
          <a:p>
            <a:r>
              <a:rPr lang="en-US" sz="4000" dirty="0">
                <a:solidFill>
                  <a:schemeClr val="accent2">
                    <a:lumMod val="60000"/>
                    <a:lumOff val="40000"/>
                  </a:schemeClr>
                </a:solidFill>
                <a:latin typeface="Montserrat Alternates Medium" panose="00000600000000000000" pitchFamily="50" charset="0"/>
                <a:ea typeface="Lato" panose="020F0502020204030203" pitchFamily="34" charset="0"/>
                <a:cs typeface="Lato" panose="020F0502020204030203" pitchFamily="34" charset="0"/>
              </a:rPr>
              <a:t>6: Reaction Formation</a:t>
            </a:r>
          </a:p>
        </p:txBody>
      </p:sp>
      <p:sp>
        <p:nvSpPr>
          <p:cNvPr id="14" name="Freeform 13"/>
          <p:cNvSpPr/>
          <p:nvPr/>
        </p:nvSpPr>
        <p:spPr>
          <a:xfrm rot="16200000">
            <a:off x="9044697" y="3434672"/>
            <a:ext cx="4319081" cy="1894245"/>
          </a:xfrm>
          <a:custGeom>
            <a:avLst/>
            <a:gdLst/>
            <a:ahLst/>
            <a:cxnLst/>
            <a:rect l="l" t="t" r="r" b="b"/>
            <a:pathLst>
              <a:path w="860845" h="377546">
                <a:moveTo>
                  <a:pt x="273329" y="104499"/>
                </a:moveTo>
                <a:lnTo>
                  <a:pt x="339398" y="104499"/>
                </a:lnTo>
                <a:lnTo>
                  <a:pt x="339398" y="254432"/>
                </a:lnTo>
                <a:cubicBezTo>
                  <a:pt x="339546" y="273520"/>
                  <a:pt x="344681" y="288350"/>
                  <a:pt x="354803" y="298919"/>
                </a:cubicBezTo>
                <a:cubicBezTo>
                  <a:pt x="364926" y="309489"/>
                  <a:pt x="379152" y="314853"/>
                  <a:pt x="397482" y="315011"/>
                </a:cubicBezTo>
                <a:cubicBezTo>
                  <a:pt x="418864" y="314285"/>
                  <a:pt x="435448" y="306776"/>
                  <a:pt x="447233" y="292483"/>
                </a:cubicBezTo>
                <a:cubicBezTo>
                  <a:pt x="459018" y="278190"/>
                  <a:pt x="464995" y="259953"/>
                  <a:pt x="465163" y="237773"/>
                </a:cubicBezTo>
                <a:lnTo>
                  <a:pt x="465163" y="104499"/>
                </a:lnTo>
                <a:lnTo>
                  <a:pt x="531232" y="104499"/>
                </a:lnTo>
                <a:lnTo>
                  <a:pt x="531232" y="374517"/>
                </a:lnTo>
                <a:lnTo>
                  <a:pt x="465163" y="374517"/>
                </a:lnTo>
                <a:lnTo>
                  <a:pt x="465163" y="324593"/>
                </a:lnTo>
                <a:cubicBezTo>
                  <a:pt x="455756" y="342443"/>
                  <a:pt x="443129" y="355661"/>
                  <a:pt x="427282" y="364244"/>
                </a:cubicBezTo>
                <a:cubicBezTo>
                  <a:pt x="411435" y="372828"/>
                  <a:pt x="392747" y="377094"/>
                  <a:pt x="371218" y="377041"/>
                </a:cubicBezTo>
                <a:cubicBezTo>
                  <a:pt x="340641" y="376706"/>
                  <a:pt x="316755" y="367416"/>
                  <a:pt x="299561" y="349173"/>
                </a:cubicBezTo>
                <a:cubicBezTo>
                  <a:pt x="282367" y="330929"/>
                  <a:pt x="273623" y="305743"/>
                  <a:pt x="273329" y="273615"/>
                </a:cubicBezTo>
                <a:close/>
                <a:moveTo>
                  <a:pt x="137249" y="102479"/>
                </a:moveTo>
                <a:cubicBezTo>
                  <a:pt x="162091" y="102584"/>
                  <a:pt x="184093" y="106913"/>
                  <a:pt x="203255" y="115464"/>
                </a:cubicBezTo>
                <a:cubicBezTo>
                  <a:pt x="222418" y="124016"/>
                  <a:pt x="238109" y="136161"/>
                  <a:pt x="250330" y="151898"/>
                </a:cubicBezTo>
                <a:lnTo>
                  <a:pt x="210449" y="189762"/>
                </a:lnTo>
                <a:cubicBezTo>
                  <a:pt x="201856" y="180346"/>
                  <a:pt x="191655" y="173044"/>
                  <a:pt x="179844" y="167857"/>
                </a:cubicBezTo>
                <a:cubicBezTo>
                  <a:pt x="168033" y="162670"/>
                  <a:pt x="154676" y="160040"/>
                  <a:pt x="139773" y="159966"/>
                </a:cubicBezTo>
                <a:cubicBezTo>
                  <a:pt x="117708" y="160324"/>
                  <a:pt x="99997" y="167689"/>
                  <a:pt x="86641" y="182061"/>
                </a:cubicBezTo>
                <a:cubicBezTo>
                  <a:pt x="73284" y="196433"/>
                  <a:pt x="66427" y="215666"/>
                  <a:pt x="66069" y="239760"/>
                </a:cubicBezTo>
                <a:cubicBezTo>
                  <a:pt x="66427" y="264338"/>
                  <a:pt x="73284" y="283865"/>
                  <a:pt x="86641" y="298343"/>
                </a:cubicBezTo>
                <a:cubicBezTo>
                  <a:pt x="99997" y="312820"/>
                  <a:pt x="117708" y="320227"/>
                  <a:pt x="139773" y="320564"/>
                </a:cubicBezTo>
                <a:cubicBezTo>
                  <a:pt x="155486" y="320564"/>
                  <a:pt x="169495" y="317912"/>
                  <a:pt x="181800" y="312610"/>
                </a:cubicBezTo>
                <a:cubicBezTo>
                  <a:pt x="194105" y="307307"/>
                  <a:pt x="204328" y="299353"/>
                  <a:pt x="212468" y="288747"/>
                </a:cubicBezTo>
                <a:lnTo>
                  <a:pt x="253359" y="322581"/>
                </a:lnTo>
                <a:cubicBezTo>
                  <a:pt x="241412" y="339852"/>
                  <a:pt x="225552" y="353215"/>
                  <a:pt x="205779" y="362670"/>
                </a:cubicBezTo>
                <a:cubicBezTo>
                  <a:pt x="186007" y="372125"/>
                  <a:pt x="162827" y="376915"/>
                  <a:pt x="136240" y="377041"/>
                </a:cubicBezTo>
                <a:cubicBezTo>
                  <a:pt x="95230" y="376424"/>
                  <a:pt x="62428" y="363791"/>
                  <a:pt x="37834" y="339143"/>
                </a:cubicBezTo>
                <a:cubicBezTo>
                  <a:pt x="13240" y="314495"/>
                  <a:pt x="629" y="281536"/>
                  <a:pt x="0" y="240265"/>
                </a:cubicBezTo>
                <a:cubicBezTo>
                  <a:pt x="640" y="198511"/>
                  <a:pt x="13356" y="165257"/>
                  <a:pt x="38149" y="140504"/>
                </a:cubicBezTo>
                <a:cubicBezTo>
                  <a:pt x="62943" y="115751"/>
                  <a:pt x="95976" y="103076"/>
                  <a:pt x="137249" y="102479"/>
                </a:cubicBezTo>
                <a:close/>
                <a:moveTo>
                  <a:pt x="713499" y="41396"/>
                </a:moveTo>
                <a:lnTo>
                  <a:pt x="779063" y="41396"/>
                </a:lnTo>
                <a:lnTo>
                  <a:pt x="779063" y="115605"/>
                </a:lnTo>
                <a:lnTo>
                  <a:pt x="856301" y="115605"/>
                </a:lnTo>
                <a:lnTo>
                  <a:pt x="856301" y="163500"/>
                </a:lnTo>
                <a:lnTo>
                  <a:pt x="779063" y="163500"/>
                </a:lnTo>
                <a:lnTo>
                  <a:pt x="779063" y="277131"/>
                </a:lnTo>
                <a:cubicBezTo>
                  <a:pt x="779126" y="291714"/>
                  <a:pt x="781650" y="302446"/>
                  <a:pt x="786635" y="309327"/>
                </a:cubicBezTo>
                <a:cubicBezTo>
                  <a:pt x="791620" y="316208"/>
                  <a:pt x="798688" y="319617"/>
                  <a:pt x="807838" y="319554"/>
                </a:cubicBezTo>
                <a:cubicBezTo>
                  <a:pt x="813139" y="319533"/>
                  <a:pt x="818944" y="318565"/>
                  <a:pt x="825254" y="316650"/>
                </a:cubicBezTo>
                <a:cubicBezTo>
                  <a:pt x="831565" y="314735"/>
                  <a:pt x="838380" y="312000"/>
                  <a:pt x="845700" y="308443"/>
                </a:cubicBezTo>
                <a:lnTo>
                  <a:pt x="860845" y="357879"/>
                </a:lnTo>
                <a:cubicBezTo>
                  <a:pt x="850149" y="364214"/>
                  <a:pt x="839106" y="369068"/>
                  <a:pt x="827715" y="372440"/>
                </a:cubicBezTo>
                <a:cubicBezTo>
                  <a:pt x="816325" y="375813"/>
                  <a:pt x="805156" y="377514"/>
                  <a:pt x="794208" y="377546"/>
                </a:cubicBezTo>
                <a:cubicBezTo>
                  <a:pt x="770980" y="377505"/>
                  <a:pt x="751853" y="370023"/>
                  <a:pt x="736826" y="355100"/>
                </a:cubicBezTo>
                <a:cubicBezTo>
                  <a:pt x="721800" y="340177"/>
                  <a:pt x="714024" y="318059"/>
                  <a:pt x="713499" y="288747"/>
                </a:cubicBezTo>
                <a:close/>
                <a:moveTo>
                  <a:pt x="582168" y="0"/>
                </a:moveTo>
                <a:lnTo>
                  <a:pt x="647227" y="0"/>
                </a:lnTo>
                <a:lnTo>
                  <a:pt x="647227" y="287245"/>
                </a:lnTo>
                <a:cubicBezTo>
                  <a:pt x="647343" y="297563"/>
                  <a:pt x="649636" y="305198"/>
                  <a:pt x="654106" y="310152"/>
                </a:cubicBezTo>
                <a:cubicBezTo>
                  <a:pt x="658575" y="315105"/>
                  <a:pt x="664528" y="317566"/>
                  <a:pt x="671964" y="317535"/>
                </a:cubicBezTo>
                <a:cubicBezTo>
                  <a:pt x="675981" y="317514"/>
                  <a:pt x="680188" y="316799"/>
                  <a:pt x="684584" y="315389"/>
                </a:cubicBezTo>
                <a:cubicBezTo>
                  <a:pt x="688981" y="313980"/>
                  <a:pt x="693692" y="312003"/>
                  <a:pt x="698719" y="309458"/>
                </a:cubicBezTo>
                <a:lnTo>
                  <a:pt x="706292" y="364434"/>
                </a:lnTo>
                <a:cubicBezTo>
                  <a:pt x="689044" y="373091"/>
                  <a:pt x="672048" y="377462"/>
                  <a:pt x="655305" y="377546"/>
                </a:cubicBezTo>
                <a:cubicBezTo>
                  <a:pt x="634602" y="377546"/>
                  <a:pt x="617368" y="370485"/>
                  <a:pt x="603603" y="356362"/>
                </a:cubicBezTo>
                <a:cubicBezTo>
                  <a:pt x="589838" y="342239"/>
                  <a:pt x="582693" y="321051"/>
                  <a:pt x="582168" y="29279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 name="Picture Placeholder 4">
            <a:extLst>
              <a:ext uri="{FF2B5EF4-FFF2-40B4-BE49-F238E27FC236}">
                <a16:creationId xmlns:a16="http://schemas.microsoft.com/office/drawing/2014/main" id="{5110C2F9-F574-7943-A509-0FA9A35CA55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6469" r="16469"/>
          <a:stretch/>
        </p:blipFill>
        <p:spPr>
          <a:xfrm>
            <a:off x="7551682" y="1417602"/>
            <a:ext cx="4656083" cy="5484380"/>
          </a:xfrm>
        </p:spPr>
      </p:pic>
      <p:cxnSp>
        <p:nvCxnSpPr>
          <p:cNvPr id="17" name="Straight Connector 16">
            <a:extLst>
              <a:ext uri="{FF2B5EF4-FFF2-40B4-BE49-F238E27FC236}">
                <a16:creationId xmlns:a16="http://schemas.microsoft.com/office/drawing/2014/main" id="{BBBB6DBC-9F71-9E4A-8314-456A9702564B}"/>
              </a:ext>
            </a:extLst>
          </p:cNvPr>
          <p:cNvCxnSpPr>
            <a:cxnSpLocks/>
          </p:cNvCxnSpPr>
          <p:nvPr/>
        </p:nvCxnSpPr>
        <p:spPr>
          <a:xfrm>
            <a:off x="530868" y="1354540"/>
            <a:ext cx="586993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4B31D02-A08C-614E-8E40-F2E028B95FD0}"/>
              </a:ext>
            </a:extLst>
          </p:cNvPr>
          <p:cNvSpPr/>
          <p:nvPr/>
        </p:nvSpPr>
        <p:spPr>
          <a:xfrm>
            <a:off x="447368" y="1972794"/>
            <a:ext cx="5827308" cy="3108543"/>
          </a:xfrm>
          <a:prstGeom prst="rect">
            <a:avLst/>
          </a:prstGeom>
        </p:spPr>
        <p:txBody>
          <a:bodyPr wrap="square">
            <a:spAutoFit/>
          </a:bodyPr>
          <a:lstStyle/>
          <a:p>
            <a:pPr marL="285750" indent="-285750" algn="just">
              <a:buFont typeface="Arial" panose="020B0604020202020204" pitchFamily="34" charset="0"/>
              <a:buChar char="•"/>
            </a:pPr>
            <a:r>
              <a:rPr lang="en-US" sz="2800" dirty="0">
                <a:latin typeface="Lato" panose="020F0802020204030203" pitchFamily="34" charset="77"/>
              </a:rPr>
              <a:t>Thinking or behaving in a way that is the extreme opposite to those that are of real intention</a:t>
            </a:r>
          </a:p>
          <a:p>
            <a:pPr algn="just"/>
            <a:endParaRPr lang="en-PK" sz="2800" dirty="0">
              <a:latin typeface="Lato" panose="020F0802020204030203" pitchFamily="34" charset="77"/>
            </a:endParaRPr>
          </a:p>
          <a:p>
            <a:pPr marL="285750" indent="-285750" algn="just">
              <a:buFont typeface="Arial" panose="020B0604020202020204" pitchFamily="34" charset="0"/>
              <a:buChar char="•"/>
            </a:pPr>
            <a:r>
              <a:rPr lang="en-US" sz="2800" dirty="0">
                <a:latin typeface="Lato" panose="020F0802020204030203" pitchFamily="34" charset="77"/>
              </a:rPr>
              <a:t>Reaction formation means expressing the opposite of your feelings in your outward behavior</a:t>
            </a:r>
            <a:r>
              <a:rPr lang="en-PK" sz="2800" dirty="0">
                <a:latin typeface="Lato" panose="020F0802020204030203" pitchFamily="34" charset="77"/>
              </a:rPr>
              <a:t> </a:t>
            </a:r>
            <a:endParaRPr lang="id-ID" sz="2800" dirty="0">
              <a:latin typeface="Lato" panose="020F0802020204030203" pitchFamily="34" charset="77"/>
            </a:endParaRPr>
          </a:p>
        </p:txBody>
      </p:sp>
    </p:spTree>
    <p:extLst>
      <p:ext uri="{BB962C8B-B14F-4D97-AF65-F5344CB8AC3E}">
        <p14:creationId xmlns:p14="http://schemas.microsoft.com/office/powerpoint/2010/main" val="82743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5"/>
          <p:cNvSpPr/>
          <p:nvPr/>
        </p:nvSpPr>
        <p:spPr>
          <a:xfrm>
            <a:off x="0" y="0"/>
            <a:ext cx="1706880" cy="6858000"/>
          </a:xfrm>
          <a:prstGeom prst="rect">
            <a:avLst/>
          </a:prstGeom>
          <a:solidFill>
            <a:srgbClr val="81B1B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2">
                  <a:lumMod val="60000"/>
                  <a:lumOff val="40000"/>
                </a:schemeClr>
              </a:solidFill>
            </a:endParaRPr>
          </a:p>
        </p:txBody>
      </p:sp>
      <p:sp>
        <p:nvSpPr>
          <p:cNvPr id="7" name="Rectangle 6"/>
          <p:cNvSpPr/>
          <p:nvPr/>
        </p:nvSpPr>
        <p:spPr>
          <a:xfrm>
            <a:off x="5108028" y="501620"/>
            <a:ext cx="6296266" cy="57088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 name="Subtitle 2"/>
          <p:cNvSpPr txBox="1">
            <a:spLocks/>
          </p:cNvSpPr>
          <p:nvPr/>
        </p:nvSpPr>
        <p:spPr>
          <a:xfrm>
            <a:off x="5359176" y="517386"/>
            <a:ext cx="4847146" cy="1005574"/>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400" dirty="0">
                <a:latin typeface="Montserrat SemiBold" pitchFamily="2" charset="77"/>
              </a:rPr>
              <a:t>7: PROJECTION </a:t>
            </a:r>
            <a:endParaRPr lang="en-PK" sz="4400" dirty="0">
              <a:latin typeface="Montserrat SemiBold" pitchFamily="2" charset="77"/>
            </a:endParaRPr>
          </a:p>
        </p:txBody>
      </p:sp>
      <p:pic>
        <p:nvPicPr>
          <p:cNvPr id="5" name="Picture Placeholder 4" descr="A picture containing text, sign, pole&#10;&#10;Description automatically generated">
            <a:extLst>
              <a:ext uri="{FF2B5EF4-FFF2-40B4-BE49-F238E27FC236}">
                <a16:creationId xmlns:a16="http://schemas.microsoft.com/office/drawing/2014/main" id="{03C498BE-F643-4044-8E18-FD5A73BD7F3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8247" t="-1241" r="-82661" b="-1681"/>
          <a:stretch/>
        </p:blipFill>
        <p:spPr>
          <a:xfrm>
            <a:off x="-418467" y="227137"/>
            <a:ext cx="7993063" cy="6858000"/>
          </a:xfrm>
        </p:spPr>
      </p:pic>
      <p:sp>
        <p:nvSpPr>
          <p:cNvPr id="17" name="Rectangle 16">
            <a:extLst>
              <a:ext uri="{FF2B5EF4-FFF2-40B4-BE49-F238E27FC236}">
                <a16:creationId xmlns:a16="http://schemas.microsoft.com/office/drawing/2014/main" id="{18438E6C-C241-5341-AB24-AA500D21DBA5}"/>
              </a:ext>
            </a:extLst>
          </p:cNvPr>
          <p:cNvSpPr/>
          <p:nvPr/>
        </p:nvSpPr>
        <p:spPr>
          <a:xfrm>
            <a:off x="5359176" y="1734331"/>
            <a:ext cx="5276193" cy="1569660"/>
          </a:xfrm>
          <a:prstGeom prst="rect">
            <a:avLst/>
          </a:prstGeom>
        </p:spPr>
        <p:txBody>
          <a:bodyPr wrap="square">
            <a:spAutoFit/>
          </a:bodyPr>
          <a:lstStyle/>
          <a:p>
            <a:pPr marL="342900" indent="-342900" algn="just">
              <a:buFont typeface="Arial" panose="020B0604020202020204" pitchFamily="34" charset="0"/>
              <a:buChar char="•"/>
            </a:pPr>
            <a:r>
              <a:rPr lang="en-US" sz="2400" dirty="0">
                <a:solidFill>
                  <a:srgbClr val="000000"/>
                </a:solidFill>
                <a:latin typeface="Lato" panose="020F0802020204030203" pitchFamily="34" charset="77"/>
                <a:ea typeface="Arial" panose="020B0604020202020204" pitchFamily="34" charset="0"/>
              </a:rPr>
              <a:t>This involves individuals attributing their own unacceptable thoughts, feeling and motives to another person</a:t>
            </a:r>
            <a:r>
              <a:rPr lang="en-PK" sz="2400" dirty="0">
                <a:latin typeface="Lato" panose="020F0802020204030203" pitchFamily="34" charset="77"/>
              </a:rPr>
              <a:t> .</a:t>
            </a:r>
            <a:endParaRPr lang="en-US" sz="2400" dirty="0">
              <a:latin typeface="Lato" panose="020F0802020204030203" pitchFamily="34" charset="77"/>
            </a:endParaRPr>
          </a:p>
        </p:txBody>
      </p:sp>
      <p:sp>
        <p:nvSpPr>
          <p:cNvPr id="20" name="Rectangle 19">
            <a:extLst>
              <a:ext uri="{FF2B5EF4-FFF2-40B4-BE49-F238E27FC236}">
                <a16:creationId xmlns:a16="http://schemas.microsoft.com/office/drawing/2014/main" id="{B78EE49B-78E9-954B-9208-57FA29A59CDF}"/>
              </a:ext>
            </a:extLst>
          </p:cNvPr>
          <p:cNvSpPr/>
          <p:nvPr/>
        </p:nvSpPr>
        <p:spPr>
          <a:xfrm>
            <a:off x="5359176" y="3656137"/>
            <a:ext cx="5424438" cy="1938992"/>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Lato" panose="020F0802020204030203" pitchFamily="34" charset="77"/>
              </a:rPr>
              <a:t>You might hate someone, but your superego tells you that such hatred is unacceptable. You can 'solve' the problem by believing that they hate you.</a:t>
            </a:r>
          </a:p>
        </p:txBody>
      </p:sp>
      <p:cxnSp>
        <p:nvCxnSpPr>
          <p:cNvPr id="23" name="Straight Connector 22">
            <a:extLst>
              <a:ext uri="{FF2B5EF4-FFF2-40B4-BE49-F238E27FC236}">
                <a16:creationId xmlns:a16="http://schemas.microsoft.com/office/drawing/2014/main" id="{6D0C7879-1E72-184F-B501-1E3141CD289B}"/>
              </a:ext>
            </a:extLst>
          </p:cNvPr>
          <p:cNvCxnSpPr>
            <a:cxnSpLocks/>
          </p:cNvCxnSpPr>
          <p:nvPr/>
        </p:nvCxnSpPr>
        <p:spPr>
          <a:xfrm>
            <a:off x="5503038" y="1354540"/>
            <a:ext cx="44134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95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 y="0"/>
            <a:ext cx="6478857" cy="6858000"/>
          </a:xfrm>
          <a:prstGeom prst="rect">
            <a:avLst/>
          </a:prstGeom>
          <a:solidFill>
            <a:srgbClr val="FFD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Freeform 6"/>
          <p:cNvSpPr/>
          <p:nvPr/>
        </p:nvSpPr>
        <p:spPr>
          <a:xfrm>
            <a:off x="8369935" y="3076575"/>
            <a:ext cx="704850" cy="704850"/>
          </a:xfrm>
          <a:custGeom>
            <a:avLst/>
            <a:gdLst>
              <a:gd name="connsiteX0" fmla="*/ 230505 w 704850"/>
              <a:gd name="connsiteY0" fmla="*/ 210998 h 704850"/>
              <a:gd name="connsiteX1" fmla="*/ 230505 w 704850"/>
              <a:gd name="connsiteY1" fmla="*/ 493852 h 704850"/>
              <a:gd name="connsiteX2" fmla="*/ 474345 w 704850"/>
              <a:gd name="connsiteY2" fmla="*/ 352425 h 704850"/>
              <a:gd name="connsiteX3" fmla="*/ 352425 w 704850"/>
              <a:gd name="connsiteY3" fmla="*/ 0 h 704850"/>
              <a:gd name="connsiteX4" fmla="*/ 704850 w 704850"/>
              <a:gd name="connsiteY4" fmla="*/ 352425 h 704850"/>
              <a:gd name="connsiteX5" fmla="*/ 352425 w 704850"/>
              <a:gd name="connsiteY5" fmla="*/ 704850 h 704850"/>
              <a:gd name="connsiteX6" fmla="*/ 0 w 704850"/>
              <a:gd name="connsiteY6" fmla="*/ 352425 h 704850"/>
              <a:gd name="connsiteX7" fmla="*/ 352425 w 704850"/>
              <a:gd name="connsiteY7"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4850" h="704850">
                <a:moveTo>
                  <a:pt x="230505" y="210998"/>
                </a:moveTo>
                <a:lnTo>
                  <a:pt x="230505" y="493852"/>
                </a:lnTo>
                <a:lnTo>
                  <a:pt x="474345" y="352425"/>
                </a:lnTo>
                <a:close/>
                <a:moveTo>
                  <a:pt x="352425" y="0"/>
                </a:moveTo>
                <a:cubicBezTo>
                  <a:pt x="547064" y="0"/>
                  <a:pt x="704850" y="157786"/>
                  <a:pt x="704850" y="352425"/>
                </a:cubicBezTo>
                <a:cubicBezTo>
                  <a:pt x="704850" y="547064"/>
                  <a:pt x="547064" y="704850"/>
                  <a:pt x="352425" y="704850"/>
                </a:cubicBezTo>
                <a:cubicBezTo>
                  <a:pt x="157786" y="704850"/>
                  <a:pt x="0" y="547064"/>
                  <a:pt x="0" y="352425"/>
                </a:cubicBezTo>
                <a:cubicBezTo>
                  <a:pt x="0" y="157786"/>
                  <a:pt x="157786" y="0"/>
                  <a:pt x="3524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pic>
        <p:nvPicPr>
          <p:cNvPr id="4" name="Picture Placeholder 3" descr="A picture containing text&#10;&#10;Description automatically generated">
            <a:extLst>
              <a:ext uri="{FF2B5EF4-FFF2-40B4-BE49-F238E27FC236}">
                <a16:creationId xmlns:a16="http://schemas.microsoft.com/office/drawing/2014/main" id="{3BD5993F-D93A-C742-A564-BFD287070DC6}"/>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1617" t="7130" r="12907" b="29766"/>
          <a:stretch/>
        </p:blipFill>
        <p:spPr>
          <a:xfrm>
            <a:off x="7281746" y="1091780"/>
            <a:ext cx="4460488" cy="3969589"/>
          </a:xfrm>
        </p:spPr>
      </p:pic>
      <p:sp>
        <p:nvSpPr>
          <p:cNvPr id="19" name="Rectangle 18">
            <a:extLst>
              <a:ext uri="{FF2B5EF4-FFF2-40B4-BE49-F238E27FC236}">
                <a16:creationId xmlns:a16="http://schemas.microsoft.com/office/drawing/2014/main" id="{EF2D336B-8714-D840-A549-9F0B66694CC2}"/>
              </a:ext>
            </a:extLst>
          </p:cNvPr>
          <p:cNvSpPr/>
          <p:nvPr/>
        </p:nvSpPr>
        <p:spPr>
          <a:xfrm>
            <a:off x="147545" y="229505"/>
            <a:ext cx="5721438" cy="584775"/>
          </a:xfrm>
          <a:prstGeom prst="rect">
            <a:avLst/>
          </a:prstGeom>
        </p:spPr>
        <p:txBody>
          <a:bodyPr wrap="none">
            <a:spAutoFit/>
          </a:bodyPr>
          <a:lstStyle/>
          <a:p>
            <a:r>
              <a:rPr lang="en-US" sz="3200" dirty="0">
                <a:solidFill>
                  <a:schemeClr val="tx1">
                    <a:lumMod val="85000"/>
                    <a:lumOff val="15000"/>
                  </a:schemeClr>
                </a:solidFill>
                <a:latin typeface="Montserrat SemiBold" pitchFamily="2" charset="77"/>
                <a:ea typeface="Arial" panose="020B0604020202020204" pitchFamily="34" charset="0"/>
              </a:rPr>
              <a:t>8: INTELLECTUALIZATION</a:t>
            </a:r>
            <a:r>
              <a:rPr lang="en-PK" sz="3200" dirty="0">
                <a:solidFill>
                  <a:schemeClr val="tx1">
                    <a:lumMod val="85000"/>
                    <a:lumOff val="15000"/>
                  </a:schemeClr>
                </a:solidFill>
                <a:latin typeface="Montserrat SemiBold" pitchFamily="2" charset="77"/>
              </a:rPr>
              <a:t> </a:t>
            </a:r>
            <a:endParaRPr lang="en-US" sz="3200" dirty="0">
              <a:solidFill>
                <a:schemeClr val="tx1">
                  <a:lumMod val="85000"/>
                  <a:lumOff val="15000"/>
                </a:schemeClr>
              </a:solidFill>
              <a:latin typeface="Montserrat SemiBold" pitchFamily="2" charset="77"/>
            </a:endParaRPr>
          </a:p>
        </p:txBody>
      </p:sp>
      <p:sp>
        <p:nvSpPr>
          <p:cNvPr id="20" name="Rectangle 19">
            <a:extLst>
              <a:ext uri="{FF2B5EF4-FFF2-40B4-BE49-F238E27FC236}">
                <a16:creationId xmlns:a16="http://schemas.microsoft.com/office/drawing/2014/main" id="{0D41458B-378C-3E42-AC8A-EEDD70D6D9FE}"/>
              </a:ext>
            </a:extLst>
          </p:cNvPr>
          <p:cNvSpPr/>
          <p:nvPr/>
        </p:nvSpPr>
        <p:spPr>
          <a:xfrm>
            <a:off x="201403" y="1132411"/>
            <a:ext cx="5728138" cy="2677656"/>
          </a:xfrm>
          <a:prstGeom prst="rect">
            <a:avLst/>
          </a:prstGeom>
        </p:spPr>
        <p:txBody>
          <a:bodyPr wrap="square">
            <a:spAutoFit/>
          </a:bodyPr>
          <a:lstStyle/>
          <a:p>
            <a:pPr algn="just"/>
            <a:r>
              <a:rPr lang="en-US" sz="2400" dirty="0">
                <a:solidFill>
                  <a:schemeClr val="tx1">
                    <a:lumMod val="85000"/>
                    <a:lumOff val="15000"/>
                  </a:schemeClr>
                </a:solidFill>
                <a:latin typeface="Lato" panose="020F0802020204030203" pitchFamily="34" charset="77"/>
                <a:ea typeface="Arial" panose="020B0604020202020204" pitchFamily="34" charset="0"/>
              </a:rPr>
              <a:t>You think away an emotion or reaction that you don't enjoy feeling. Although you aren't denying that the event occurred, you're not thinking about its emotional consequences but instead focus only on the intellectual component.</a:t>
            </a:r>
            <a:r>
              <a:rPr lang="en-PK" sz="2400" dirty="0">
                <a:solidFill>
                  <a:schemeClr val="tx1">
                    <a:lumMod val="85000"/>
                    <a:lumOff val="15000"/>
                  </a:schemeClr>
                </a:solidFill>
                <a:latin typeface="Lato" panose="020F0802020204030203" pitchFamily="34" charset="77"/>
              </a:rPr>
              <a:t> </a:t>
            </a:r>
            <a:endParaRPr lang="en-US" sz="2400" dirty="0">
              <a:solidFill>
                <a:schemeClr val="tx1">
                  <a:lumMod val="85000"/>
                  <a:lumOff val="15000"/>
                </a:schemeClr>
              </a:solidFill>
              <a:latin typeface="Lato" panose="020F0802020204030203" pitchFamily="34" charset="77"/>
            </a:endParaRPr>
          </a:p>
        </p:txBody>
      </p:sp>
      <p:sp>
        <p:nvSpPr>
          <p:cNvPr id="21" name="Rectangle 20">
            <a:extLst>
              <a:ext uri="{FF2B5EF4-FFF2-40B4-BE49-F238E27FC236}">
                <a16:creationId xmlns:a16="http://schemas.microsoft.com/office/drawing/2014/main" id="{9623A846-2B45-2C43-A407-E22767E58D01}"/>
              </a:ext>
            </a:extLst>
          </p:cNvPr>
          <p:cNvSpPr/>
          <p:nvPr/>
        </p:nvSpPr>
        <p:spPr>
          <a:xfrm>
            <a:off x="201403" y="4161651"/>
            <a:ext cx="5728138" cy="2215991"/>
          </a:xfrm>
          <a:prstGeom prst="rect">
            <a:avLst/>
          </a:prstGeom>
        </p:spPr>
        <p:txBody>
          <a:bodyPr wrap="square">
            <a:spAutoFit/>
          </a:bodyPr>
          <a:lstStyle/>
          <a:p>
            <a:r>
              <a:rPr lang="en-US" dirty="0">
                <a:solidFill>
                  <a:schemeClr val="tx1">
                    <a:lumMod val="85000"/>
                    <a:lumOff val="15000"/>
                  </a:schemeClr>
                </a:solidFill>
                <a:latin typeface="Montserrat SemiBold" pitchFamily="2" charset="77"/>
                <a:ea typeface="Arial" panose="020B0604020202020204" pitchFamily="34" charset="0"/>
              </a:rPr>
              <a:t>Example : </a:t>
            </a:r>
          </a:p>
          <a:p>
            <a:pPr algn="just"/>
            <a:r>
              <a:rPr lang="en-US" sz="2400" dirty="0">
                <a:solidFill>
                  <a:schemeClr val="tx1">
                    <a:lumMod val="85000"/>
                    <a:lumOff val="15000"/>
                  </a:schemeClr>
                </a:solidFill>
                <a:latin typeface="Calibri" panose="020F0502020204030204" pitchFamily="34" charset="0"/>
                <a:ea typeface="Arial" panose="020B0604020202020204" pitchFamily="34" charset="0"/>
                <a:cs typeface="Calibri" panose="020F0502020204030204" pitchFamily="34" charset="0"/>
              </a:rPr>
              <a:t>	Greg learns that he has cancer. He 	begins to learn everything he can 	about the illness, reading books, 	journal articles, and the latest 	experimental research</a:t>
            </a:r>
            <a:r>
              <a:rPr lang="en-PK" sz="2400" dirty="0">
                <a:solidFill>
                  <a:schemeClr val="tx1">
                    <a:lumMod val="85000"/>
                    <a:lumOff val="15000"/>
                  </a:schemeClr>
                </a:solidFill>
                <a:latin typeface="Calibri" panose="020F0502020204030204" pitchFamily="34" charset="0"/>
                <a:cs typeface="Calibri" panose="020F0502020204030204" pitchFamily="34" charset="0"/>
              </a:rPr>
              <a:t> </a:t>
            </a:r>
            <a:endParaRPr lang="en-US" sz="2400" dirty="0">
              <a:solidFill>
                <a:schemeClr val="tx1">
                  <a:lumMod val="85000"/>
                  <a:lumOff val="15000"/>
                </a:schemeClr>
              </a:solidFill>
              <a:latin typeface="Calibri" panose="020F0502020204030204" pitchFamily="34" charset="0"/>
              <a:cs typeface="Calibri" panose="020F0502020204030204" pitchFamily="34" charset="0"/>
            </a:endParaRPr>
          </a:p>
        </p:txBody>
      </p:sp>
      <p:cxnSp>
        <p:nvCxnSpPr>
          <p:cNvPr id="22" name="Straight Connector 21">
            <a:extLst>
              <a:ext uri="{FF2B5EF4-FFF2-40B4-BE49-F238E27FC236}">
                <a16:creationId xmlns:a16="http://schemas.microsoft.com/office/drawing/2014/main" id="{491E77CE-B043-754A-A9A3-F3FF0F5DBA6B}"/>
              </a:ext>
            </a:extLst>
          </p:cNvPr>
          <p:cNvCxnSpPr>
            <a:cxnSpLocks/>
          </p:cNvCxnSpPr>
          <p:nvPr/>
        </p:nvCxnSpPr>
        <p:spPr>
          <a:xfrm>
            <a:off x="201403" y="764297"/>
            <a:ext cx="53184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194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462400" y="633508"/>
            <a:ext cx="5020926" cy="707886"/>
          </a:xfrm>
          <a:prstGeom prst="rect">
            <a:avLst/>
          </a:prstGeom>
        </p:spPr>
        <p:txBody>
          <a:bodyPr wrap="none">
            <a:spAutoFit/>
          </a:bodyPr>
          <a:lstStyle/>
          <a:p>
            <a:r>
              <a:rPr lang="id-ID" sz="4000" dirty="0">
                <a:solidFill>
                  <a:schemeClr val="tx1">
                    <a:lumMod val="95000"/>
                    <a:lumOff val="5000"/>
                  </a:schemeClr>
                </a:solidFill>
                <a:latin typeface="Montserrat Alternates Medium" panose="00000600000000000000" pitchFamily="50" charset="0"/>
                <a:ea typeface="Lato" panose="020F0502020204030203" pitchFamily="34" charset="0"/>
                <a:cs typeface="Lato" panose="020F0502020204030203" pitchFamily="34" charset="0"/>
              </a:rPr>
              <a:t>9: DISPLACEMENT</a:t>
            </a:r>
          </a:p>
        </p:txBody>
      </p:sp>
      <p:pic>
        <p:nvPicPr>
          <p:cNvPr id="9" name="Picture 8" descr="Diagram&#10;&#10;Description automatically generated with medium confidence">
            <a:extLst>
              <a:ext uri="{FF2B5EF4-FFF2-40B4-BE49-F238E27FC236}">
                <a16:creationId xmlns:a16="http://schemas.microsoft.com/office/drawing/2014/main" id="{42702CFC-75CC-A548-8F5F-8F5C1E8E4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842628"/>
            <a:ext cx="5765800" cy="3289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a:extLst>
              <a:ext uri="{FF2B5EF4-FFF2-40B4-BE49-F238E27FC236}">
                <a16:creationId xmlns:a16="http://schemas.microsoft.com/office/drawing/2014/main" id="{0F0C2D81-A9AF-2140-B27A-EA402E141111}"/>
              </a:ext>
            </a:extLst>
          </p:cNvPr>
          <p:cNvSpPr/>
          <p:nvPr/>
        </p:nvSpPr>
        <p:spPr>
          <a:xfrm>
            <a:off x="462400" y="2219147"/>
            <a:ext cx="4866345" cy="1938992"/>
          </a:xfrm>
          <a:prstGeom prst="rect">
            <a:avLst/>
          </a:prstGeom>
        </p:spPr>
        <p:txBody>
          <a:bodyPr wrap="square">
            <a:spAutoFit/>
          </a:bodyPr>
          <a:lstStyle/>
          <a:p>
            <a:pPr marL="342900" indent="-342900">
              <a:buFont typeface="Wingdings" pitchFamily="2" charset="2"/>
              <a:buChar char="§"/>
            </a:pPr>
            <a:r>
              <a:rPr lang="en-US" sz="2400" dirty="0">
                <a:solidFill>
                  <a:srgbClr val="000000"/>
                </a:solidFill>
                <a:latin typeface="Lato" panose="020F0802020204030203" pitchFamily="34" charset="77"/>
                <a:ea typeface="Calibri" panose="020F0502020204030204" pitchFamily="34" charset="0"/>
              </a:rPr>
              <a:t>Redirecting the feelings of hostility and violent action from self to someone that is less threatening instead of expressing to the real.</a:t>
            </a:r>
            <a:endParaRPr lang="en-US" sz="2400" dirty="0">
              <a:latin typeface="Lato" panose="020F0802020204030203" pitchFamily="34" charset="77"/>
            </a:endParaRPr>
          </a:p>
        </p:txBody>
      </p:sp>
      <p:sp>
        <p:nvSpPr>
          <p:cNvPr id="12" name="Rectangle 11">
            <a:extLst>
              <a:ext uri="{FF2B5EF4-FFF2-40B4-BE49-F238E27FC236}">
                <a16:creationId xmlns:a16="http://schemas.microsoft.com/office/drawing/2014/main" id="{A9998981-FD5F-4944-A7C6-0C1B3EC27F2C}"/>
              </a:ext>
            </a:extLst>
          </p:cNvPr>
          <p:cNvSpPr/>
          <p:nvPr/>
        </p:nvSpPr>
        <p:spPr>
          <a:xfrm>
            <a:off x="669562" y="4962383"/>
            <a:ext cx="9753655" cy="1200329"/>
          </a:xfrm>
          <a:prstGeom prst="rect">
            <a:avLst/>
          </a:prstGeom>
        </p:spPr>
        <p:txBody>
          <a:bodyPr wrap="square">
            <a:spAutoFit/>
          </a:bodyPr>
          <a:lstStyle/>
          <a:p>
            <a:pPr algn="just"/>
            <a:r>
              <a:rPr lang="en-US" sz="2400" dirty="0">
                <a:solidFill>
                  <a:srgbClr val="000000"/>
                </a:solidFill>
                <a:latin typeface="Calibri" panose="020F0502020204030204" pitchFamily="34" charset="0"/>
                <a:ea typeface="Calibri" panose="020F0502020204030204" pitchFamily="34" charset="0"/>
              </a:rPr>
              <a:t>Angered by a boss hateful comment, a dad punishes his family for accidentally spilling her drinks. The dad redirects the anger of boss towards his child. </a:t>
            </a:r>
            <a:endParaRPr lang="en-US" sz="2400" dirty="0"/>
          </a:p>
        </p:txBody>
      </p:sp>
      <p:sp>
        <p:nvSpPr>
          <p:cNvPr id="14" name="TextBox 13">
            <a:extLst>
              <a:ext uri="{FF2B5EF4-FFF2-40B4-BE49-F238E27FC236}">
                <a16:creationId xmlns:a16="http://schemas.microsoft.com/office/drawing/2014/main" id="{7455D241-15EA-794A-BA20-D195BEAE70BD}"/>
              </a:ext>
            </a:extLst>
          </p:cNvPr>
          <p:cNvSpPr txBox="1"/>
          <p:nvPr/>
        </p:nvSpPr>
        <p:spPr>
          <a:xfrm>
            <a:off x="684008" y="4461602"/>
            <a:ext cx="2201081" cy="646331"/>
          </a:xfrm>
          <a:prstGeom prst="rect">
            <a:avLst/>
          </a:prstGeom>
          <a:noFill/>
        </p:spPr>
        <p:txBody>
          <a:bodyPr wrap="square" rtlCol="0">
            <a:spAutoFit/>
          </a:bodyPr>
          <a:lstStyle/>
          <a:p>
            <a:r>
              <a:rPr lang="en-US" sz="3600" dirty="0"/>
              <a:t>Example:</a:t>
            </a:r>
          </a:p>
        </p:txBody>
      </p:sp>
      <p:cxnSp>
        <p:nvCxnSpPr>
          <p:cNvPr id="7" name="Straight Connector 6">
            <a:extLst>
              <a:ext uri="{FF2B5EF4-FFF2-40B4-BE49-F238E27FC236}">
                <a16:creationId xmlns:a16="http://schemas.microsoft.com/office/drawing/2014/main" id="{F836BA0C-4E95-C74B-91BB-4515FCCD6312}"/>
              </a:ext>
            </a:extLst>
          </p:cNvPr>
          <p:cNvCxnSpPr>
            <a:cxnSpLocks/>
          </p:cNvCxnSpPr>
          <p:nvPr/>
        </p:nvCxnSpPr>
        <p:spPr>
          <a:xfrm>
            <a:off x="669562" y="1341394"/>
            <a:ext cx="465918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025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75"/>
          <p:cNvSpPr/>
          <p:nvPr/>
        </p:nvSpPr>
        <p:spPr>
          <a:xfrm>
            <a:off x="2576025" y="0"/>
            <a:ext cx="7039950" cy="6858000"/>
          </a:xfrm>
          <a:prstGeom prst="rect">
            <a:avLst/>
          </a:prstGeom>
          <a:solidFill>
            <a:srgbClr val="F4D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3" name="Rectangle 12"/>
          <p:cNvSpPr/>
          <p:nvPr/>
        </p:nvSpPr>
        <p:spPr>
          <a:xfrm>
            <a:off x="3028950" y="0"/>
            <a:ext cx="61341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3"/>
          <p:cNvSpPr/>
          <p:nvPr/>
        </p:nvSpPr>
        <p:spPr>
          <a:xfrm>
            <a:off x="2862805" y="3015781"/>
            <a:ext cx="6466390" cy="826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6600" dirty="0">
                <a:solidFill>
                  <a:schemeClr val="tx1">
                    <a:lumMod val="95000"/>
                    <a:lumOff val="5000"/>
                  </a:schemeClr>
                </a:solidFill>
                <a:latin typeface="Montserrat Alternates Black" panose="00000A00000000000000" pitchFamily="50" charset="0"/>
                <a:ea typeface="Lato" panose="020F0502020204030203" pitchFamily="34" charset="0"/>
                <a:cs typeface="Lato" panose="020F0502020204030203" pitchFamily="34" charset="0"/>
              </a:rPr>
              <a:t>Thank you</a:t>
            </a:r>
          </a:p>
        </p:txBody>
      </p:sp>
    </p:spTree>
    <p:extLst>
      <p:ext uri="{BB962C8B-B14F-4D97-AF65-F5344CB8AC3E}">
        <p14:creationId xmlns:p14="http://schemas.microsoft.com/office/powerpoint/2010/main" val="2198026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955088" y="1"/>
            <a:ext cx="3236912" cy="2235280"/>
          </a:xfrm>
          <a:prstGeom prst="rect">
            <a:avLst/>
          </a:prstGeom>
          <a:solidFill>
            <a:srgbClr val="EE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8955088" y="2311360"/>
            <a:ext cx="3236912" cy="2235280"/>
          </a:xfrm>
          <a:prstGeom prst="rect">
            <a:avLst/>
          </a:prstGeom>
          <a:solidFill>
            <a:srgbClr val="CDB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p:cNvSpPr/>
          <p:nvPr/>
        </p:nvSpPr>
        <p:spPr>
          <a:xfrm>
            <a:off x="8955088" y="4622719"/>
            <a:ext cx="3236912" cy="2235280"/>
          </a:xfrm>
          <a:prstGeom prst="rect">
            <a:avLst/>
          </a:prstGeom>
          <a:solidFill>
            <a:srgbClr val="B9D8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Subtitle 2"/>
          <p:cNvSpPr txBox="1">
            <a:spLocks/>
          </p:cNvSpPr>
          <p:nvPr/>
        </p:nvSpPr>
        <p:spPr>
          <a:xfrm>
            <a:off x="9708266" y="820003"/>
            <a:ext cx="1730556" cy="9793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6000" dirty="0">
                <a:latin typeface="Montserrat Alternates Medium" panose="00000600000000000000" pitchFamily="50" charset="0"/>
                <a:ea typeface="Lato" panose="020F0502020204030203" pitchFamily="34" charset="0"/>
                <a:cs typeface="Lato" panose="020F0502020204030203" pitchFamily="34" charset="0"/>
              </a:rPr>
              <a:t>ID</a:t>
            </a:r>
          </a:p>
        </p:txBody>
      </p:sp>
      <p:sp>
        <p:nvSpPr>
          <p:cNvPr id="15" name="Subtitle 2"/>
          <p:cNvSpPr txBox="1">
            <a:spLocks/>
          </p:cNvSpPr>
          <p:nvPr/>
        </p:nvSpPr>
        <p:spPr>
          <a:xfrm>
            <a:off x="9708266" y="3058431"/>
            <a:ext cx="1730556" cy="104156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6000" dirty="0">
                <a:latin typeface="Montserrat Alternates Medium" panose="00000600000000000000" pitchFamily="50" charset="0"/>
                <a:ea typeface="Lato" panose="020F0502020204030203" pitchFamily="34" charset="0"/>
                <a:cs typeface="Lato" panose="020F0502020204030203" pitchFamily="34" charset="0"/>
              </a:rPr>
              <a:t>Ego</a:t>
            </a:r>
          </a:p>
        </p:txBody>
      </p:sp>
      <p:sp>
        <p:nvSpPr>
          <p:cNvPr id="17" name="Subtitle 2"/>
          <p:cNvSpPr txBox="1">
            <a:spLocks/>
          </p:cNvSpPr>
          <p:nvPr/>
        </p:nvSpPr>
        <p:spPr>
          <a:xfrm>
            <a:off x="8955088" y="4812919"/>
            <a:ext cx="3236912" cy="122507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6000" dirty="0">
                <a:latin typeface="Montserrat Alternates Medium" panose="00000600000000000000" pitchFamily="50" charset="0"/>
                <a:ea typeface="Lato" panose="020F0502020204030203" pitchFamily="34" charset="0"/>
                <a:cs typeface="Lato" panose="020F0502020204030203" pitchFamily="34" charset="0"/>
              </a:rPr>
              <a:t>Super ego</a:t>
            </a:r>
          </a:p>
        </p:txBody>
      </p:sp>
      <p:sp>
        <p:nvSpPr>
          <p:cNvPr id="20" name="Rectangle 19">
            <a:extLst>
              <a:ext uri="{FF2B5EF4-FFF2-40B4-BE49-F238E27FC236}">
                <a16:creationId xmlns:a16="http://schemas.microsoft.com/office/drawing/2014/main" id="{2146CF8E-A590-DD44-8C74-1DC4AEAC5110}"/>
              </a:ext>
            </a:extLst>
          </p:cNvPr>
          <p:cNvSpPr/>
          <p:nvPr/>
        </p:nvSpPr>
        <p:spPr>
          <a:xfrm>
            <a:off x="562471" y="1515914"/>
            <a:ext cx="6280777" cy="3967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3200" dirty="0">
                <a:solidFill>
                  <a:schemeClr val="tx1">
                    <a:lumMod val="95000"/>
                    <a:lumOff val="5000"/>
                  </a:schemeClr>
                </a:solidFill>
                <a:latin typeface="Montserrat Alternates Medium" panose="00000600000000000000" pitchFamily="50" charset="0"/>
                <a:ea typeface="Lato" panose="020F0502020204030203" pitchFamily="34" charset="0"/>
                <a:cs typeface="Lato" panose="020F0502020204030203" pitchFamily="34" charset="0"/>
              </a:rPr>
              <a:t>Defense mechanisms are invented by the Ego to resolve the conflict between ID and Superego.</a:t>
            </a:r>
            <a:r>
              <a:rPr lang="en-US" sz="3200" b="1" dirty="0"/>
              <a:t> </a:t>
            </a:r>
            <a:r>
              <a:rPr lang="en-US" sz="3200" b="1" dirty="0">
                <a:solidFill>
                  <a:schemeClr val="tx1"/>
                </a:solidFill>
                <a:latin typeface="Montserrat SemiBold" pitchFamily="2" charset="77"/>
              </a:rPr>
              <a:t>so that personality can operate in a healthy manner .</a:t>
            </a:r>
            <a:endParaRPr lang="en-US" sz="3200" dirty="0">
              <a:solidFill>
                <a:schemeClr val="tx1"/>
              </a:solidFill>
              <a:latin typeface="Montserrat SemiBold" pitchFamily="2" charset="77"/>
              <a:ea typeface="Lato" panose="020F0502020204030203" pitchFamily="34" charset="0"/>
              <a:cs typeface="Lato" panose="020F0502020204030203" pitchFamily="34" charset="0"/>
            </a:endParaRPr>
          </a:p>
        </p:txBody>
      </p:sp>
      <p:pic>
        <p:nvPicPr>
          <p:cNvPr id="6" name="Picture 5" descr="A black and white logo&#10;&#10;Description automatically generated with low confidence">
            <a:extLst>
              <a:ext uri="{FF2B5EF4-FFF2-40B4-BE49-F238E27FC236}">
                <a16:creationId xmlns:a16="http://schemas.microsoft.com/office/drawing/2014/main" id="{3A5FE63B-6FEE-064A-9D06-921E3EEC7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350537" y="2874585"/>
            <a:ext cx="1320760" cy="1320760"/>
          </a:xfrm>
          <a:prstGeom prst="rect">
            <a:avLst/>
          </a:prstGeom>
        </p:spPr>
      </p:pic>
      <p:grpSp>
        <p:nvGrpSpPr>
          <p:cNvPr id="22" name="Group 21">
            <a:extLst>
              <a:ext uri="{FF2B5EF4-FFF2-40B4-BE49-F238E27FC236}">
                <a16:creationId xmlns:a16="http://schemas.microsoft.com/office/drawing/2014/main" id="{8513D5B4-3494-C747-84E8-557B86CC03EF}"/>
              </a:ext>
            </a:extLst>
          </p:cNvPr>
          <p:cNvGrpSpPr/>
          <p:nvPr/>
        </p:nvGrpSpPr>
        <p:grpSpPr>
          <a:xfrm>
            <a:off x="197186" y="450941"/>
            <a:ext cx="553596" cy="369062"/>
            <a:chOff x="781049" y="923925"/>
            <a:chExt cx="428626" cy="285749"/>
          </a:xfrm>
          <a:solidFill>
            <a:schemeClr val="tx1">
              <a:lumMod val="95000"/>
              <a:lumOff val="5000"/>
            </a:schemeClr>
          </a:solidFill>
        </p:grpSpPr>
        <p:sp>
          <p:nvSpPr>
            <p:cNvPr id="23" name="Minus 22">
              <a:extLst>
                <a:ext uri="{FF2B5EF4-FFF2-40B4-BE49-F238E27FC236}">
                  <a16:creationId xmlns:a16="http://schemas.microsoft.com/office/drawing/2014/main" id="{6CC8EE9E-7E72-374A-9B9A-1D9ED3A39E74}"/>
                </a:ext>
              </a:extLst>
            </p:cNvPr>
            <p:cNvSpPr/>
            <p:nvPr/>
          </p:nvSpPr>
          <p:spPr>
            <a:xfrm>
              <a:off x="781050" y="923925"/>
              <a:ext cx="428625" cy="142875"/>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Minus 23">
              <a:extLst>
                <a:ext uri="{FF2B5EF4-FFF2-40B4-BE49-F238E27FC236}">
                  <a16:creationId xmlns:a16="http://schemas.microsoft.com/office/drawing/2014/main" id="{0914F024-4F0B-574E-84C1-80C9D92CCBC1}"/>
                </a:ext>
              </a:extLst>
            </p:cNvPr>
            <p:cNvSpPr/>
            <p:nvPr/>
          </p:nvSpPr>
          <p:spPr>
            <a:xfrm>
              <a:off x="781049" y="995362"/>
              <a:ext cx="428625" cy="142875"/>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Minus 24">
              <a:extLst>
                <a:ext uri="{FF2B5EF4-FFF2-40B4-BE49-F238E27FC236}">
                  <a16:creationId xmlns:a16="http://schemas.microsoft.com/office/drawing/2014/main" id="{3D246ADE-C83B-A743-8406-139BB499C1BE}"/>
                </a:ext>
              </a:extLst>
            </p:cNvPr>
            <p:cNvSpPr/>
            <p:nvPr/>
          </p:nvSpPr>
          <p:spPr>
            <a:xfrm>
              <a:off x="781049" y="1066799"/>
              <a:ext cx="428625" cy="142875"/>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414317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68858" y="3291632"/>
            <a:ext cx="6911813" cy="584775"/>
          </a:xfrm>
          <a:prstGeom prst="rect">
            <a:avLst/>
          </a:prstGeom>
        </p:spPr>
        <p:txBody>
          <a:bodyPr wrap="square">
            <a:spAutoFit/>
          </a:bodyPr>
          <a:lstStyle/>
          <a:p>
            <a:pPr marL="285750" indent="-285750">
              <a:buFont typeface="Arial" panose="020B0604020202020204" pitchFamily="34" charset="0"/>
              <a:buChar char="•"/>
            </a:pPr>
            <a:r>
              <a:rPr lang="en-GB" sz="3200" dirty="0">
                <a:latin typeface="Lato" panose="020F0802020204030203" pitchFamily="34" charset="77"/>
              </a:rPr>
              <a:t>Deny or distort reality in some way</a:t>
            </a:r>
          </a:p>
        </p:txBody>
      </p:sp>
      <p:sp>
        <p:nvSpPr>
          <p:cNvPr id="12" name="Rectangle 11"/>
          <p:cNvSpPr/>
          <p:nvPr/>
        </p:nvSpPr>
        <p:spPr>
          <a:xfrm>
            <a:off x="668857" y="2094588"/>
            <a:ext cx="11351077" cy="1323439"/>
          </a:xfrm>
          <a:prstGeom prst="rect">
            <a:avLst/>
          </a:prstGeom>
        </p:spPr>
        <p:txBody>
          <a:bodyPr wrap="square">
            <a:spAutoFit/>
          </a:bodyPr>
          <a:lstStyle/>
          <a:p>
            <a:r>
              <a:rPr lang="en-US" sz="4000" dirty="0">
                <a:latin typeface="Montserrat Alternates Medium" panose="00000600000000000000" pitchFamily="50" charset="0"/>
                <a:ea typeface="Lato" panose="020F0502020204030203" pitchFamily="34" charset="0"/>
                <a:cs typeface="Lato" panose="020F0502020204030203" pitchFamily="34" charset="0"/>
              </a:rPr>
              <a:t>All defense mechanisms have 2 properties</a:t>
            </a:r>
          </a:p>
          <a:p>
            <a:endParaRPr lang="id-ID" sz="4000" dirty="0">
              <a:latin typeface="Montserrat Alternates Medium" panose="00000600000000000000" pitchFamily="50"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CDF5E288-DE9E-5B47-9F13-B472FE2BB04E}"/>
              </a:ext>
            </a:extLst>
          </p:cNvPr>
          <p:cNvSpPr/>
          <p:nvPr/>
        </p:nvSpPr>
        <p:spPr>
          <a:xfrm>
            <a:off x="668857" y="3964319"/>
            <a:ext cx="9876240" cy="584775"/>
          </a:xfrm>
          <a:prstGeom prst="rect">
            <a:avLst/>
          </a:prstGeom>
        </p:spPr>
        <p:txBody>
          <a:bodyPr wrap="square">
            <a:spAutoFit/>
          </a:bodyPr>
          <a:lstStyle/>
          <a:p>
            <a:pPr marL="285750" indent="-285750">
              <a:buFont typeface="Arial" panose="020B0604020202020204" pitchFamily="34" charset="0"/>
              <a:buChar char="•"/>
            </a:pPr>
            <a:r>
              <a:rPr lang="en-GB" sz="3200" dirty="0">
                <a:latin typeface="Lato" panose="020F0802020204030203" pitchFamily="34" charset="77"/>
              </a:rPr>
              <a:t>Operate in unconscious level to protest anxiety</a:t>
            </a:r>
            <a:endParaRPr lang="id-ID" sz="3200" i="1" dirty="0">
              <a:latin typeface="Lato" panose="020F0802020204030203" pitchFamily="34" charset="77"/>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61CFAA4E-E981-2642-B6D3-40F934317C34}"/>
              </a:ext>
            </a:extLst>
          </p:cNvPr>
          <p:cNvSpPr/>
          <p:nvPr/>
        </p:nvSpPr>
        <p:spPr>
          <a:xfrm>
            <a:off x="0" y="0"/>
            <a:ext cx="12192000" cy="1434228"/>
          </a:xfrm>
          <a:prstGeom prst="rect">
            <a:avLst/>
          </a:prstGeom>
          <a:solidFill>
            <a:srgbClr val="81B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a:extLst>
              <a:ext uri="{FF2B5EF4-FFF2-40B4-BE49-F238E27FC236}">
                <a16:creationId xmlns:a16="http://schemas.microsoft.com/office/drawing/2014/main" id="{9EEFE790-28A4-6F4B-9134-2ED58941E242}"/>
              </a:ext>
            </a:extLst>
          </p:cNvPr>
          <p:cNvSpPr/>
          <p:nvPr/>
        </p:nvSpPr>
        <p:spPr>
          <a:xfrm>
            <a:off x="668857" y="186752"/>
            <a:ext cx="10854284" cy="10607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5400" b="1" dirty="0">
                <a:solidFill>
                  <a:schemeClr val="bg1"/>
                </a:solidFill>
                <a:latin typeface="Montserrat SemiBold" pitchFamily="2" charset="77"/>
              </a:rPr>
              <a:t>PROPERTIES</a:t>
            </a:r>
            <a:endParaRPr lang="id-ID" sz="5400" b="1" dirty="0">
              <a:solidFill>
                <a:schemeClr val="bg1"/>
              </a:solidFill>
              <a:latin typeface="Montserrat SemiBold" pitchFamily="2" charset="77"/>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3561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1" name="Rectangle 10"/>
          <p:cNvSpPr/>
          <p:nvPr/>
        </p:nvSpPr>
        <p:spPr>
          <a:xfrm>
            <a:off x="0" y="875693"/>
            <a:ext cx="12192000" cy="4963741"/>
          </a:xfrm>
          <a:prstGeom prst="rect">
            <a:avLst/>
          </a:prstGeom>
          <a:solidFill>
            <a:srgbClr val="81B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Заголовок 1"/>
          <p:cNvSpPr txBox="1">
            <a:spLocks/>
          </p:cNvSpPr>
          <p:nvPr/>
        </p:nvSpPr>
        <p:spPr>
          <a:xfrm>
            <a:off x="1714500" y="2162620"/>
            <a:ext cx="9573610" cy="22834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solidFill>
                  <a:schemeClr val="bg1"/>
                </a:solidFill>
                <a:latin typeface="Montserrat SemiBold" pitchFamily="2" charset="77"/>
              </a:rPr>
              <a:t>To safeguard the mind against feelings and thoughts that are too difficult for the conscious mind to cope with.</a:t>
            </a:r>
            <a:endParaRPr lang="id-ID" sz="4000" dirty="0">
              <a:solidFill>
                <a:schemeClr val="bg1"/>
              </a:solidFill>
              <a:latin typeface="Montserrat SemiBold" pitchFamily="2" charset="77"/>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17224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76657" y="440467"/>
            <a:ext cx="4914245" cy="1036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6000" dirty="0">
                <a:solidFill>
                  <a:srgbClr val="D58C5C"/>
                </a:solidFill>
                <a:latin typeface="Montserrat Alternates Medium" panose="00000600000000000000" pitchFamily="50" charset="0"/>
                <a:ea typeface="Lato" panose="020F0502020204030203" pitchFamily="34" charset="0"/>
                <a:cs typeface="Lato" panose="020F0502020204030203" pitchFamily="34" charset="0"/>
              </a:rPr>
              <a:t>1: DENIAL</a:t>
            </a:r>
          </a:p>
        </p:txBody>
      </p:sp>
      <p:sp>
        <p:nvSpPr>
          <p:cNvPr id="18" name="Rectangle 17"/>
          <p:cNvSpPr/>
          <p:nvPr/>
        </p:nvSpPr>
        <p:spPr>
          <a:xfrm>
            <a:off x="376658" y="2351782"/>
            <a:ext cx="6378104" cy="1077218"/>
          </a:xfrm>
          <a:prstGeom prst="rect">
            <a:avLst/>
          </a:prstGeom>
        </p:spPr>
        <p:txBody>
          <a:bodyPr wrap="square">
            <a:spAutoFit/>
          </a:bodyPr>
          <a:lstStyle/>
          <a:p>
            <a:pPr marL="285750" indent="-285750">
              <a:buFont typeface="Arial" panose="020B0604020202020204" pitchFamily="34" charset="0"/>
              <a:buChar char="•"/>
            </a:pPr>
            <a:r>
              <a:rPr lang="en-US" sz="3200" dirty="0">
                <a:latin typeface="Lato" panose="020F0802020204030203" pitchFamily="34" charset="77"/>
              </a:rPr>
              <a:t>Reality is distorted to make it suit to the individual’s wishes.</a:t>
            </a:r>
          </a:p>
        </p:txBody>
      </p:sp>
      <p:pic>
        <p:nvPicPr>
          <p:cNvPr id="9" name="Picture Placeholder 8" descr="Shape&#10;&#10;Description automatically generated">
            <a:extLst>
              <a:ext uri="{FF2B5EF4-FFF2-40B4-BE49-F238E27FC236}">
                <a16:creationId xmlns:a16="http://schemas.microsoft.com/office/drawing/2014/main" id="{FA08E1AA-9FA4-8C4F-8035-435D50A0356C}"/>
              </a:ext>
            </a:extLst>
          </p:cNvPr>
          <p:cNvPicPr>
            <a:picLocks noGrp="1"/>
          </p:cNvPicPr>
          <p:nvPr>
            <p:ph type="pic" sz="quarter" idx="10"/>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t="6421" b="6421"/>
          <a:stretch>
            <a:fillRect/>
          </a:stretch>
        </p:blipFill>
        <p:spPr>
          <a:xfrm>
            <a:off x="8854095" y="440467"/>
            <a:ext cx="3197221" cy="4554206"/>
          </a:xfrm>
        </p:spPr>
      </p:pic>
      <p:sp>
        <p:nvSpPr>
          <p:cNvPr id="10" name="TextBox 9">
            <a:extLst>
              <a:ext uri="{FF2B5EF4-FFF2-40B4-BE49-F238E27FC236}">
                <a16:creationId xmlns:a16="http://schemas.microsoft.com/office/drawing/2014/main" id="{FB775ACA-1C4A-CA46-A8E7-573F391B170D}"/>
              </a:ext>
            </a:extLst>
          </p:cNvPr>
          <p:cNvSpPr txBox="1"/>
          <p:nvPr/>
        </p:nvSpPr>
        <p:spPr>
          <a:xfrm>
            <a:off x="376657" y="3646398"/>
            <a:ext cx="5719343" cy="2062103"/>
          </a:xfrm>
          <a:prstGeom prst="rect">
            <a:avLst/>
          </a:prstGeom>
          <a:noFill/>
        </p:spPr>
        <p:txBody>
          <a:bodyPr wrap="square" rtlCol="0">
            <a:spAutoFit/>
          </a:bodyPr>
          <a:lstStyle/>
          <a:p>
            <a:pPr marL="285750" indent="-285750">
              <a:buFont typeface="Arial" panose="020B0604020202020204" pitchFamily="34" charset="0"/>
              <a:buChar char="•"/>
            </a:pPr>
            <a:r>
              <a:rPr lang="en-US" sz="3200" dirty="0">
                <a:latin typeface="Lato" panose="020F0802020204030203" pitchFamily="34" charset="77"/>
              </a:rPr>
              <a:t>When you use denial, you simply refuse to accept the truth or reality of a fact or experience</a:t>
            </a:r>
            <a:r>
              <a:rPr lang="en-PK" sz="3200" dirty="0">
                <a:latin typeface="Lato" panose="020F0802020204030203" pitchFamily="34" charset="77"/>
              </a:rPr>
              <a:t>.</a:t>
            </a:r>
            <a:endParaRPr lang="id-ID" sz="3200" dirty="0">
              <a:latin typeface="Lato" panose="020F0802020204030203" pitchFamily="34" charset="77"/>
              <a:ea typeface="Lato" panose="020F0502020204030203" pitchFamily="34" charset="0"/>
              <a:cs typeface="Lato" panose="020F0502020204030203" pitchFamily="34" charset="0"/>
            </a:endParaRPr>
          </a:p>
        </p:txBody>
      </p:sp>
      <p:pic>
        <p:nvPicPr>
          <p:cNvPr id="16" name="Picture Placeholder 8" descr="Shape&#10;&#10;Description automatically generated">
            <a:extLst>
              <a:ext uri="{FF2B5EF4-FFF2-40B4-BE49-F238E27FC236}">
                <a16:creationId xmlns:a16="http://schemas.microsoft.com/office/drawing/2014/main" id="{B366623A-FFA3-C346-8DCC-C9F50F31847D}"/>
              </a:ext>
            </a:extLst>
          </p:cNvPr>
          <p:cNvPicPr>
            <a:picLocks/>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3359" t="35907" r="-3359" b="3708"/>
          <a:stretch/>
        </p:blipFill>
        <p:spPr>
          <a:xfrm>
            <a:off x="8917068" y="3347709"/>
            <a:ext cx="3304428" cy="3392015"/>
          </a:xfrm>
          <a:prstGeom prst="rect">
            <a:avLst/>
          </a:prstGeom>
        </p:spPr>
      </p:pic>
      <p:pic>
        <p:nvPicPr>
          <p:cNvPr id="12" name="Picture 11" descr="A close-up of a human skeleton&#10;&#10;Description automatically generated with low confidence">
            <a:extLst>
              <a:ext uri="{FF2B5EF4-FFF2-40B4-BE49-F238E27FC236}">
                <a16:creationId xmlns:a16="http://schemas.microsoft.com/office/drawing/2014/main" id="{290BCC74-B57F-614F-BF0E-9D3997464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7918" y="1754883"/>
            <a:ext cx="5220636" cy="5220636"/>
          </a:xfrm>
          <a:prstGeom prst="rect">
            <a:avLst/>
          </a:prstGeom>
        </p:spPr>
      </p:pic>
      <p:pic>
        <p:nvPicPr>
          <p:cNvPr id="21" name="Picture 20" descr="Shape&#10;&#10;Description automatically generated with medium confidence">
            <a:extLst>
              <a:ext uri="{FF2B5EF4-FFF2-40B4-BE49-F238E27FC236}">
                <a16:creationId xmlns:a16="http://schemas.microsoft.com/office/drawing/2014/main" id="{09A78188-4696-CA49-BBA5-717F3D66D1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0430" y="4316738"/>
            <a:ext cx="6801172" cy="2754027"/>
          </a:xfrm>
          <a:prstGeom prst="rect">
            <a:avLst/>
          </a:prstGeom>
        </p:spPr>
      </p:pic>
      <p:sp>
        <p:nvSpPr>
          <p:cNvPr id="13" name="TextBox 12">
            <a:extLst>
              <a:ext uri="{FF2B5EF4-FFF2-40B4-BE49-F238E27FC236}">
                <a16:creationId xmlns:a16="http://schemas.microsoft.com/office/drawing/2014/main" id="{A0572697-2A1C-3641-832C-EA50A54E9569}"/>
              </a:ext>
            </a:extLst>
          </p:cNvPr>
          <p:cNvSpPr txBox="1"/>
          <p:nvPr/>
        </p:nvSpPr>
        <p:spPr>
          <a:xfrm>
            <a:off x="9306233" y="530944"/>
            <a:ext cx="2507225" cy="923330"/>
          </a:xfrm>
          <a:prstGeom prst="rect">
            <a:avLst/>
          </a:prstGeom>
          <a:noFill/>
        </p:spPr>
        <p:txBody>
          <a:bodyPr wrap="square" rtlCol="0">
            <a:spAutoFit/>
          </a:bodyPr>
          <a:lstStyle/>
          <a:p>
            <a:r>
              <a:rPr lang="en-US" sz="5400" dirty="0">
                <a:solidFill>
                  <a:schemeClr val="bg1"/>
                </a:solidFill>
                <a:latin typeface="Impact" panose="020B0806030902050204" pitchFamily="34" charset="0"/>
              </a:rPr>
              <a:t>REALITY</a:t>
            </a:r>
          </a:p>
        </p:txBody>
      </p:sp>
      <p:cxnSp>
        <p:nvCxnSpPr>
          <p:cNvPr id="22" name="Straight Connector 21">
            <a:extLst>
              <a:ext uri="{FF2B5EF4-FFF2-40B4-BE49-F238E27FC236}">
                <a16:creationId xmlns:a16="http://schemas.microsoft.com/office/drawing/2014/main" id="{2B911995-202B-A942-ACA1-AE88EC403A0B}"/>
              </a:ext>
            </a:extLst>
          </p:cNvPr>
          <p:cNvCxnSpPr>
            <a:cxnSpLocks/>
          </p:cNvCxnSpPr>
          <p:nvPr/>
        </p:nvCxnSpPr>
        <p:spPr>
          <a:xfrm flipV="1">
            <a:off x="536027" y="1477266"/>
            <a:ext cx="3972911"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757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5938F"/>
        </a:solidFill>
        <a:effectLst/>
      </p:bgPr>
    </p:bg>
    <p:spTree>
      <p:nvGrpSpPr>
        <p:cNvPr id="1" name=""/>
        <p:cNvGrpSpPr/>
        <p:nvPr/>
      </p:nvGrpSpPr>
      <p:grpSpPr>
        <a:xfrm>
          <a:off x="0" y="0"/>
          <a:ext cx="0" cy="0"/>
          <a:chOff x="0" y="0"/>
          <a:chExt cx="0" cy="0"/>
        </a:xfrm>
      </p:grpSpPr>
      <p:sp>
        <p:nvSpPr>
          <p:cNvPr id="12" name="Rectangle 11"/>
          <p:cNvSpPr/>
          <p:nvPr/>
        </p:nvSpPr>
        <p:spPr>
          <a:xfrm>
            <a:off x="468085" y="-467067"/>
            <a:ext cx="6738257" cy="2412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latin typeface="Montserrat Alternates Medium" panose="00000600000000000000" pitchFamily="50" charset="0"/>
                <a:ea typeface="Lato" panose="020F0502020204030203" pitchFamily="34" charset="0"/>
                <a:cs typeface="Lato" panose="020F0502020204030203" pitchFamily="34" charset="0"/>
              </a:rPr>
              <a:t>EXAMPLES</a:t>
            </a:r>
          </a:p>
        </p:txBody>
      </p:sp>
      <p:sp>
        <p:nvSpPr>
          <p:cNvPr id="14" name="Rectangle 13"/>
          <p:cNvSpPr/>
          <p:nvPr/>
        </p:nvSpPr>
        <p:spPr>
          <a:xfrm>
            <a:off x="468085" y="4549340"/>
            <a:ext cx="6257179" cy="1569660"/>
          </a:xfrm>
          <a:prstGeom prst="rect">
            <a:avLst/>
          </a:prstGeom>
        </p:spPr>
        <p:txBody>
          <a:bodyPr wrap="square">
            <a:spAutoFit/>
          </a:bodyPr>
          <a:lstStyle/>
          <a:p>
            <a:pPr marL="457200" indent="-457200">
              <a:buFont typeface="Arial" panose="020B0604020202020204" pitchFamily="34" charset="0"/>
              <a:buChar char="•"/>
            </a:pPr>
            <a:r>
              <a:rPr lang="en-US" sz="3200" dirty="0">
                <a:solidFill>
                  <a:schemeClr val="bg1"/>
                </a:solidFill>
                <a:latin typeface="Lato" panose="020F0802020204030203" pitchFamily="34" charset="77"/>
              </a:rPr>
              <a:t>An alcoholic fails to acknowledge that he is addicted to alcohol</a:t>
            </a:r>
            <a:endParaRPr lang="id-ID" sz="2800" i="1" dirty="0">
              <a:solidFill>
                <a:schemeClr val="bg1"/>
              </a:solidFill>
              <a:latin typeface="Lato" panose="020F0802020204030203" pitchFamily="34" charset="77"/>
              <a:ea typeface="Lato" panose="020F0502020204030203" pitchFamily="34" charset="0"/>
              <a:cs typeface="Lato" panose="020F0502020204030203" pitchFamily="34" charset="0"/>
            </a:endParaRPr>
          </a:p>
        </p:txBody>
      </p:sp>
      <p:pic>
        <p:nvPicPr>
          <p:cNvPr id="24" name="Picture Placeholder 23" descr="A person smoking a cigarette&#10;&#10;Description automatically generated with low confidence">
            <a:extLst>
              <a:ext uri="{FF2B5EF4-FFF2-40B4-BE49-F238E27FC236}">
                <a16:creationId xmlns:a16="http://schemas.microsoft.com/office/drawing/2014/main" id="{A1D84881-64DB-9343-BBED-5FC4BD6796E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818" b="12818"/>
          <a:stretch>
            <a:fillRect/>
          </a:stretch>
        </p:blipFill>
        <p:spPr>
          <a:xfrm>
            <a:off x="6991350" y="1566863"/>
            <a:ext cx="2620963" cy="3463925"/>
          </a:xfrm>
        </p:spPr>
      </p:pic>
      <p:pic>
        <p:nvPicPr>
          <p:cNvPr id="26" name="Picture Placeholder 25" descr="A person holding an object&#10;&#10;Description automatically generated with low confidence">
            <a:extLst>
              <a:ext uri="{FF2B5EF4-FFF2-40B4-BE49-F238E27FC236}">
                <a16:creationId xmlns:a16="http://schemas.microsoft.com/office/drawing/2014/main" id="{CA32E7FB-1046-5B4A-BD1A-68167982E03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5946" b="5946"/>
          <a:stretch>
            <a:fillRect/>
          </a:stretch>
        </p:blipFill>
        <p:spPr>
          <a:xfrm>
            <a:off x="8932863" y="3060700"/>
            <a:ext cx="2620962" cy="3463925"/>
          </a:xfrm>
        </p:spPr>
      </p:pic>
      <p:sp>
        <p:nvSpPr>
          <p:cNvPr id="27" name="Rectangle 26">
            <a:extLst>
              <a:ext uri="{FF2B5EF4-FFF2-40B4-BE49-F238E27FC236}">
                <a16:creationId xmlns:a16="http://schemas.microsoft.com/office/drawing/2014/main" id="{F854A98F-3799-FA4D-BDBC-58872E3DF8D1}"/>
              </a:ext>
            </a:extLst>
          </p:cNvPr>
          <p:cNvSpPr/>
          <p:nvPr/>
        </p:nvSpPr>
        <p:spPr>
          <a:xfrm>
            <a:off x="468086" y="1782689"/>
            <a:ext cx="6257179" cy="2431435"/>
          </a:xfrm>
          <a:prstGeom prst="rect">
            <a:avLst/>
          </a:prstGeom>
        </p:spPr>
        <p:txBody>
          <a:bodyPr wrap="square">
            <a:spAutoFit/>
          </a:bodyPr>
          <a:lstStyle/>
          <a:p>
            <a:pPr marL="457200" indent="-457200">
              <a:buFont typeface="Arial" panose="020B0604020202020204" pitchFamily="34" charset="0"/>
              <a:buChar char="•"/>
            </a:pPr>
            <a:r>
              <a:rPr lang="en-US" sz="3200" dirty="0">
                <a:solidFill>
                  <a:schemeClr val="bg1"/>
                </a:solidFill>
                <a:latin typeface="Lato" panose="020F0802020204030203" pitchFamily="34" charset="77"/>
              </a:rPr>
              <a:t>Heavy smokers' individuals may refuse to admit that smoking is bad for their health</a:t>
            </a:r>
            <a:r>
              <a:rPr lang="en-PK" sz="3200" dirty="0">
                <a:solidFill>
                  <a:schemeClr val="bg1"/>
                </a:solidFill>
                <a:latin typeface="Lato" panose="020F0802020204030203" pitchFamily="34" charset="77"/>
              </a:rPr>
              <a:t> </a:t>
            </a:r>
            <a:r>
              <a:rPr lang="en-GB" sz="2800" dirty="0">
                <a:solidFill>
                  <a:schemeClr val="bg1"/>
                </a:solidFill>
                <a:latin typeface="Lato" panose="020F0802020204030203" pitchFamily="34" charset="77"/>
              </a:rPr>
              <a:t>Operate in unconscious level to protest anxiety</a:t>
            </a:r>
            <a:endParaRPr lang="id-ID" sz="2800" i="1" dirty="0">
              <a:solidFill>
                <a:schemeClr val="bg1"/>
              </a:solidFill>
              <a:latin typeface="Lato" panose="020F0802020204030203" pitchFamily="34" charset="77"/>
              <a:ea typeface="Lato" panose="020F0502020204030203" pitchFamily="34" charset="0"/>
              <a:cs typeface="Lato" panose="020F0502020204030203" pitchFamily="34" charset="0"/>
            </a:endParaRPr>
          </a:p>
        </p:txBody>
      </p:sp>
      <p:cxnSp>
        <p:nvCxnSpPr>
          <p:cNvPr id="28" name="Straight Connector 27">
            <a:extLst>
              <a:ext uri="{FF2B5EF4-FFF2-40B4-BE49-F238E27FC236}">
                <a16:creationId xmlns:a16="http://schemas.microsoft.com/office/drawing/2014/main" id="{AF5553FB-2C6F-6E4E-9E8C-26C51407FD75}"/>
              </a:ext>
            </a:extLst>
          </p:cNvPr>
          <p:cNvCxnSpPr>
            <a:cxnSpLocks/>
          </p:cNvCxnSpPr>
          <p:nvPr/>
        </p:nvCxnSpPr>
        <p:spPr>
          <a:xfrm>
            <a:off x="599090" y="1142421"/>
            <a:ext cx="33738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234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98288" y="36823"/>
            <a:ext cx="3734511" cy="5105845"/>
          </a:xfrm>
          <a:prstGeom prst="rect">
            <a:avLst/>
          </a:prstGeom>
          <a:solidFill>
            <a:srgbClr val="81B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Rectangle 4"/>
          <p:cNvSpPr/>
          <p:nvPr/>
        </p:nvSpPr>
        <p:spPr>
          <a:xfrm>
            <a:off x="288925" y="325241"/>
            <a:ext cx="5007973" cy="1044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rgbClr val="81B1B4"/>
                </a:solidFill>
                <a:latin typeface="Montserrat Alternates Medium" panose="00000600000000000000" pitchFamily="50" charset="0"/>
                <a:ea typeface="Lato" panose="020F0502020204030203" pitchFamily="34" charset="0"/>
                <a:cs typeface="Lato" panose="020F0502020204030203" pitchFamily="34" charset="0"/>
              </a:rPr>
              <a:t>2: REPRESSION</a:t>
            </a:r>
          </a:p>
        </p:txBody>
      </p:sp>
      <p:sp>
        <p:nvSpPr>
          <p:cNvPr id="6" name="Rectangle 5"/>
          <p:cNvSpPr/>
          <p:nvPr/>
        </p:nvSpPr>
        <p:spPr>
          <a:xfrm>
            <a:off x="288925" y="1694544"/>
            <a:ext cx="5007973" cy="1815882"/>
          </a:xfrm>
          <a:prstGeom prst="rect">
            <a:avLst/>
          </a:prstGeom>
        </p:spPr>
        <p:txBody>
          <a:bodyPr wrap="square">
            <a:spAutoFit/>
          </a:bodyPr>
          <a:lstStyle/>
          <a:p>
            <a:pPr marL="285750" indent="-285750" algn="just">
              <a:buFont typeface="Arial" panose="020B0604020202020204" pitchFamily="34" charset="0"/>
              <a:buChar char="•"/>
            </a:pPr>
            <a:r>
              <a:rPr lang="en-US" sz="2800" dirty="0">
                <a:latin typeface="Lato" panose="020F0802020204030203" pitchFamily="34" charset="77"/>
              </a:rPr>
              <a:t>Unpleasant experiences are subdued in the unconscious mind and can’t be access by the conscious mind.</a:t>
            </a:r>
          </a:p>
        </p:txBody>
      </p:sp>
      <p:sp>
        <p:nvSpPr>
          <p:cNvPr id="13" name="Freeform 12"/>
          <p:cNvSpPr/>
          <p:nvPr/>
        </p:nvSpPr>
        <p:spPr>
          <a:xfrm flipH="1">
            <a:off x="5999169" y="4208397"/>
            <a:ext cx="1847121" cy="2533976"/>
          </a:xfrm>
          <a:custGeom>
            <a:avLst/>
            <a:gdLst/>
            <a:ahLst/>
            <a:cxnLst/>
            <a:rect l="l" t="t" r="r" b="b"/>
            <a:pathLst>
              <a:path w="271533" h="372503">
                <a:moveTo>
                  <a:pt x="134252" y="52444"/>
                </a:moveTo>
                <a:cubicBezTo>
                  <a:pt x="112714" y="52854"/>
                  <a:pt x="95437" y="60115"/>
                  <a:pt x="82422" y="74227"/>
                </a:cubicBezTo>
                <a:cubicBezTo>
                  <a:pt x="69406" y="88340"/>
                  <a:pt x="62609" y="106846"/>
                  <a:pt x="62030" y="129745"/>
                </a:cubicBezTo>
                <a:cubicBezTo>
                  <a:pt x="62577" y="152841"/>
                  <a:pt x="69311" y="171394"/>
                  <a:pt x="82232" y="185402"/>
                </a:cubicBezTo>
                <a:cubicBezTo>
                  <a:pt x="95153" y="199411"/>
                  <a:pt x="112493" y="206605"/>
                  <a:pt x="134252" y="206984"/>
                </a:cubicBezTo>
                <a:cubicBezTo>
                  <a:pt x="155801" y="206606"/>
                  <a:pt x="173057" y="199411"/>
                  <a:pt x="186019" y="185398"/>
                </a:cubicBezTo>
                <a:cubicBezTo>
                  <a:pt x="198982" y="171386"/>
                  <a:pt x="205632" y="152825"/>
                  <a:pt x="205969" y="129714"/>
                </a:cubicBezTo>
                <a:cubicBezTo>
                  <a:pt x="205632" y="106608"/>
                  <a:pt x="198982" y="88049"/>
                  <a:pt x="186019" y="74034"/>
                </a:cubicBezTo>
                <a:cubicBezTo>
                  <a:pt x="173057" y="60020"/>
                  <a:pt x="155801" y="52823"/>
                  <a:pt x="134252" y="52444"/>
                </a:cubicBezTo>
                <a:close/>
                <a:moveTo>
                  <a:pt x="118091" y="5"/>
                </a:moveTo>
                <a:cubicBezTo>
                  <a:pt x="137598" y="-152"/>
                  <a:pt x="154770" y="3440"/>
                  <a:pt x="169606" y="10783"/>
                </a:cubicBezTo>
                <a:cubicBezTo>
                  <a:pt x="184441" y="18126"/>
                  <a:pt x="196562" y="28651"/>
                  <a:pt x="205969" y="42360"/>
                </a:cubicBezTo>
                <a:lnTo>
                  <a:pt x="205969" y="2025"/>
                </a:lnTo>
                <a:lnTo>
                  <a:pt x="271533" y="2025"/>
                </a:lnTo>
                <a:lnTo>
                  <a:pt x="271533" y="246312"/>
                </a:lnTo>
                <a:cubicBezTo>
                  <a:pt x="270978" y="285379"/>
                  <a:pt x="258092" y="316071"/>
                  <a:pt x="232874" y="338387"/>
                </a:cubicBezTo>
                <a:cubicBezTo>
                  <a:pt x="207657" y="360703"/>
                  <a:pt x="173436" y="372075"/>
                  <a:pt x="130212" y="372503"/>
                </a:cubicBezTo>
                <a:cubicBezTo>
                  <a:pt x="108442" y="372367"/>
                  <a:pt x="87972" y="369110"/>
                  <a:pt x="68801" y="362733"/>
                </a:cubicBezTo>
                <a:cubicBezTo>
                  <a:pt x="49631" y="356357"/>
                  <a:pt x="32076" y="347680"/>
                  <a:pt x="16138" y="336702"/>
                </a:cubicBezTo>
                <a:lnTo>
                  <a:pt x="42362" y="289240"/>
                </a:lnTo>
                <a:cubicBezTo>
                  <a:pt x="54669" y="298379"/>
                  <a:pt x="67771" y="305370"/>
                  <a:pt x="81668" y="310213"/>
                </a:cubicBezTo>
                <a:cubicBezTo>
                  <a:pt x="95564" y="315056"/>
                  <a:pt x="110567" y="317498"/>
                  <a:pt x="126677" y="317540"/>
                </a:cubicBezTo>
                <a:cubicBezTo>
                  <a:pt x="151192" y="317319"/>
                  <a:pt x="170468" y="311066"/>
                  <a:pt x="184504" y="298782"/>
                </a:cubicBezTo>
                <a:cubicBezTo>
                  <a:pt x="198540" y="286498"/>
                  <a:pt x="205695" y="269512"/>
                  <a:pt x="205969" y="247824"/>
                </a:cubicBezTo>
                <a:lnTo>
                  <a:pt x="205969" y="216059"/>
                </a:lnTo>
                <a:cubicBezTo>
                  <a:pt x="196836" y="229736"/>
                  <a:pt x="185052" y="240198"/>
                  <a:pt x="170616" y="247446"/>
                </a:cubicBezTo>
                <a:cubicBezTo>
                  <a:pt x="156180" y="254694"/>
                  <a:pt x="139345" y="258350"/>
                  <a:pt x="120111" y="258413"/>
                </a:cubicBezTo>
                <a:cubicBezTo>
                  <a:pt x="83739" y="257848"/>
                  <a:pt x="54758" y="245868"/>
                  <a:pt x="33169" y="222471"/>
                </a:cubicBezTo>
                <a:cubicBezTo>
                  <a:pt x="11580" y="199075"/>
                  <a:pt x="524" y="167651"/>
                  <a:pt x="0" y="128199"/>
                </a:cubicBezTo>
                <a:cubicBezTo>
                  <a:pt x="534" y="89494"/>
                  <a:pt x="11443" y="58596"/>
                  <a:pt x="32727" y="35505"/>
                </a:cubicBezTo>
                <a:cubicBezTo>
                  <a:pt x="54011" y="12414"/>
                  <a:pt x="82466" y="581"/>
                  <a:pt x="118091"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a:p>
            <a:pPr algn="ctr"/>
            <a:endParaRPr lang="id-ID" dirty="0"/>
          </a:p>
        </p:txBody>
      </p:sp>
      <p:sp>
        <p:nvSpPr>
          <p:cNvPr id="10" name="Rectangle 9">
            <a:extLst>
              <a:ext uri="{FF2B5EF4-FFF2-40B4-BE49-F238E27FC236}">
                <a16:creationId xmlns:a16="http://schemas.microsoft.com/office/drawing/2014/main" id="{862AF4B3-0513-E141-9669-7DAD248B73DE}"/>
              </a:ext>
            </a:extLst>
          </p:cNvPr>
          <p:cNvSpPr/>
          <p:nvPr/>
        </p:nvSpPr>
        <p:spPr>
          <a:xfrm>
            <a:off x="7210779" y="3724317"/>
            <a:ext cx="1608757" cy="1418351"/>
          </a:xfrm>
          <a:prstGeom prst="rect">
            <a:avLst/>
          </a:prstGeom>
          <a:solidFill>
            <a:srgbClr val="81B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1" name="Picture Placeholder 10" descr="A person looking out a window&#10;&#10;Description automatically generated with medium confidence">
            <a:extLst>
              <a:ext uri="{FF2B5EF4-FFF2-40B4-BE49-F238E27FC236}">
                <a16:creationId xmlns:a16="http://schemas.microsoft.com/office/drawing/2014/main" id="{38A86B20-5640-6E46-93B3-0732F2724BF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742" r="21742"/>
          <a:stretch>
            <a:fillRect/>
          </a:stretch>
        </p:blipFill>
        <p:spPr>
          <a:xfrm>
            <a:off x="7466013" y="1209675"/>
            <a:ext cx="4437062" cy="5233988"/>
          </a:xfrm>
        </p:spPr>
      </p:pic>
      <p:sp>
        <p:nvSpPr>
          <p:cNvPr id="14" name="Rectangle 13">
            <a:extLst>
              <a:ext uri="{FF2B5EF4-FFF2-40B4-BE49-F238E27FC236}">
                <a16:creationId xmlns:a16="http://schemas.microsoft.com/office/drawing/2014/main" id="{7384042A-2917-DF4B-809B-D99E046E0E1A}"/>
              </a:ext>
            </a:extLst>
          </p:cNvPr>
          <p:cNvSpPr/>
          <p:nvPr/>
        </p:nvSpPr>
        <p:spPr>
          <a:xfrm>
            <a:off x="288925" y="3248339"/>
            <a:ext cx="5007973" cy="2246769"/>
          </a:xfrm>
          <a:prstGeom prst="rect">
            <a:avLst/>
          </a:prstGeom>
        </p:spPr>
        <p:txBody>
          <a:bodyPr wrap="square">
            <a:spAutoFit/>
          </a:bodyPr>
          <a:lstStyle/>
          <a:p>
            <a:pPr algn="just"/>
            <a:endParaRPr lang="en-PK" sz="2800" dirty="0">
              <a:latin typeface="Montserrat SemiBold" pitchFamily="2" charset="77"/>
            </a:endParaRPr>
          </a:p>
          <a:p>
            <a:pPr marL="285750" indent="-285750" algn="just">
              <a:buFont typeface="Arial" panose="020B0604020202020204" pitchFamily="34" charset="0"/>
              <a:buChar char="•"/>
            </a:pPr>
            <a:r>
              <a:rPr lang="en-US" sz="2800" dirty="0">
                <a:latin typeface="Lato" panose="020F0802020204030203" pitchFamily="34" charset="77"/>
              </a:rPr>
              <a:t>Thoughts that are often repressed are those that would result in feelings of guilt from the superego</a:t>
            </a:r>
            <a:r>
              <a:rPr lang="en-PK" sz="2800" dirty="0">
                <a:latin typeface="Lato" panose="020F0802020204030203" pitchFamily="34" charset="77"/>
              </a:rPr>
              <a:t>.</a:t>
            </a:r>
            <a:endParaRPr lang="id-ID" sz="2800" i="1" dirty="0">
              <a:latin typeface="Lato" panose="020F0802020204030203" pitchFamily="34" charset="77"/>
              <a:ea typeface="Lato" panose="020F0502020204030203" pitchFamily="34" charset="0"/>
              <a:cs typeface="Lato" panose="020F0502020204030203" pitchFamily="34" charset="0"/>
            </a:endParaRPr>
          </a:p>
        </p:txBody>
      </p:sp>
      <p:cxnSp>
        <p:nvCxnSpPr>
          <p:cNvPr id="15" name="Straight Connector 14">
            <a:extLst>
              <a:ext uri="{FF2B5EF4-FFF2-40B4-BE49-F238E27FC236}">
                <a16:creationId xmlns:a16="http://schemas.microsoft.com/office/drawing/2014/main" id="{FAFA5CDF-810B-BD41-99E9-AE54C63C5777}"/>
              </a:ext>
            </a:extLst>
          </p:cNvPr>
          <p:cNvCxnSpPr>
            <a:cxnSpLocks/>
          </p:cNvCxnSpPr>
          <p:nvPr/>
        </p:nvCxnSpPr>
        <p:spPr>
          <a:xfrm>
            <a:off x="409903" y="1209675"/>
            <a:ext cx="472965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8311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863125" y="846667"/>
            <a:ext cx="780618" cy="6011334"/>
          </a:xfrm>
          <a:prstGeom prst="rect">
            <a:avLst/>
          </a:prstGeom>
          <a:solidFill>
            <a:srgbClr val="81B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ectangle 15"/>
          <p:cNvSpPr/>
          <p:nvPr/>
        </p:nvSpPr>
        <p:spPr>
          <a:xfrm>
            <a:off x="6762875" y="846667"/>
            <a:ext cx="3103735" cy="707886"/>
          </a:xfrm>
          <a:prstGeom prst="rect">
            <a:avLst/>
          </a:prstGeom>
        </p:spPr>
        <p:txBody>
          <a:bodyPr wrap="none">
            <a:spAutoFit/>
          </a:bodyPr>
          <a:lstStyle/>
          <a:p>
            <a:pPr algn="r"/>
            <a:r>
              <a:rPr lang="id-ID" sz="4000" dirty="0">
                <a:solidFill>
                  <a:schemeClr val="tx1">
                    <a:lumMod val="95000"/>
                    <a:lumOff val="5000"/>
                  </a:schemeClr>
                </a:solidFill>
                <a:latin typeface="Montserrat Alternates Medium" panose="00000600000000000000" pitchFamily="50" charset="0"/>
                <a:ea typeface="Lato" panose="020F0502020204030203" pitchFamily="34" charset="0"/>
                <a:cs typeface="Lato" panose="020F0502020204030203" pitchFamily="34" charset="0"/>
              </a:rPr>
              <a:t>EXAMPLES</a:t>
            </a:r>
          </a:p>
        </p:txBody>
      </p:sp>
      <p:sp>
        <p:nvSpPr>
          <p:cNvPr id="23" name="Freeform 22"/>
          <p:cNvSpPr/>
          <p:nvPr/>
        </p:nvSpPr>
        <p:spPr>
          <a:xfrm>
            <a:off x="458763" y="2534688"/>
            <a:ext cx="1814418" cy="1872975"/>
          </a:xfrm>
          <a:custGeom>
            <a:avLst/>
            <a:gdLst/>
            <a:ahLst/>
            <a:cxnLst/>
            <a:rect l="l" t="t" r="r" b="b"/>
            <a:pathLst>
              <a:path w="265980" h="274563">
                <a:moveTo>
                  <a:pt x="140278" y="51431"/>
                </a:moveTo>
                <a:cubicBezTo>
                  <a:pt x="117593" y="51504"/>
                  <a:pt x="99734" y="58301"/>
                  <a:pt x="86704" y="71821"/>
                </a:cubicBezTo>
                <a:cubicBezTo>
                  <a:pt x="73673" y="85340"/>
                  <a:pt x="66795" y="105141"/>
                  <a:pt x="66069" y="131223"/>
                </a:cubicBezTo>
                <a:lnTo>
                  <a:pt x="201867" y="92337"/>
                </a:lnTo>
                <a:cubicBezTo>
                  <a:pt x="196303" y="78260"/>
                  <a:pt x="188373" y="67907"/>
                  <a:pt x="178077" y="61279"/>
                </a:cubicBezTo>
                <a:cubicBezTo>
                  <a:pt x="167781" y="54650"/>
                  <a:pt x="155181" y="51367"/>
                  <a:pt x="140278" y="51431"/>
                </a:cubicBezTo>
                <a:close/>
                <a:moveTo>
                  <a:pt x="136744" y="1"/>
                </a:moveTo>
                <a:cubicBezTo>
                  <a:pt x="174817" y="-117"/>
                  <a:pt x="205317" y="10455"/>
                  <a:pt x="228244" y="31717"/>
                </a:cubicBezTo>
                <a:cubicBezTo>
                  <a:pt x="251171" y="52979"/>
                  <a:pt x="263750" y="82612"/>
                  <a:pt x="265980" y="120617"/>
                </a:cubicBezTo>
                <a:lnTo>
                  <a:pt x="73641" y="175159"/>
                </a:lnTo>
                <a:cubicBezTo>
                  <a:pt x="80078" y="189930"/>
                  <a:pt x="89543" y="201419"/>
                  <a:pt x="102038" y="209625"/>
                </a:cubicBezTo>
                <a:cubicBezTo>
                  <a:pt x="114532" y="217832"/>
                  <a:pt x="129298" y="221998"/>
                  <a:pt x="146336" y="222124"/>
                </a:cubicBezTo>
                <a:cubicBezTo>
                  <a:pt x="160534" y="222093"/>
                  <a:pt x="174038" y="218873"/>
                  <a:pt x="186848" y="212466"/>
                </a:cubicBezTo>
                <a:cubicBezTo>
                  <a:pt x="199658" y="206059"/>
                  <a:pt x="211395" y="196653"/>
                  <a:pt x="222060" y="184249"/>
                </a:cubicBezTo>
                <a:lnTo>
                  <a:pt x="260427" y="219599"/>
                </a:lnTo>
                <a:cubicBezTo>
                  <a:pt x="244977" y="237995"/>
                  <a:pt x="227287" y="251757"/>
                  <a:pt x="207357" y="260886"/>
                </a:cubicBezTo>
                <a:cubicBezTo>
                  <a:pt x="187427" y="270015"/>
                  <a:pt x="165572" y="274574"/>
                  <a:pt x="141793" y="274563"/>
                </a:cubicBezTo>
                <a:cubicBezTo>
                  <a:pt x="99004" y="273988"/>
                  <a:pt x="64835" y="261397"/>
                  <a:pt x="39285" y="236792"/>
                </a:cubicBezTo>
                <a:cubicBezTo>
                  <a:pt x="13734" y="212186"/>
                  <a:pt x="639" y="179016"/>
                  <a:pt x="0" y="137283"/>
                </a:cubicBezTo>
                <a:cubicBezTo>
                  <a:pt x="461" y="96464"/>
                  <a:pt x="12778" y="63610"/>
                  <a:pt x="36951" y="38720"/>
                </a:cubicBezTo>
                <a:cubicBezTo>
                  <a:pt x="61125" y="13830"/>
                  <a:pt x="94389" y="923"/>
                  <a:pt x="136744"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 name="Picture Placeholder 3" descr="A picture containing outdoor, car, road, ground&#10;&#10;Description automatically generated">
            <a:extLst>
              <a:ext uri="{FF2B5EF4-FFF2-40B4-BE49-F238E27FC236}">
                <a16:creationId xmlns:a16="http://schemas.microsoft.com/office/drawing/2014/main" id="{58942900-8D2D-6C46-B73C-8EFEAB27F82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8828" b="8828"/>
          <a:stretch>
            <a:fillRect/>
          </a:stretch>
        </p:blipFill>
        <p:spPr/>
      </p:pic>
      <p:sp>
        <p:nvSpPr>
          <p:cNvPr id="11" name="Rectangle 10">
            <a:extLst>
              <a:ext uri="{FF2B5EF4-FFF2-40B4-BE49-F238E27FC236}">
                <a16:creationId xmlns:a16="http://schemas.microsoft.com/office/drawing/2014/main" id="{A1E5A6FB-346D-F14F-8870-70B930F58AEC}"/>
              </a:ext>
            </a:extLst>
          </p:cNvPr>
          <p:cNvSpPr/>
          <p:nvPr/>
        </p:nvSpPr>
        <p:spPr>
          <a:xfrm>
            <a:off x="7013593" y="1996079"/>
            <a:ext cx="4867125" cy="1384995"/>
          </a:xfrm>
          <a:prstGeom prst="rect">
            <a:avLst/>
          </a:prstGeom>
        </p:spPr>
        <p:txBody>
          <a:bodyPr wrap="square">
            <a:spAutoFit/>
          </a:bodyPr>
          <a:lstStyle/>
          <a:p>
            <a:r>
              <a:rPr lang="en-US" sz="2800" dirty="0"/>
              <a:t>An accident victim nearly dies but remembers none of the details of the accident.</a:t>
            </a:r>
            <a:endParaRPr lang="en-GB" sz="3200" dirty="0">
              <a:latin typeface="Lato" panose="020F0802020204030203" pitchFamily="34" charset="77"/>
            </a:endParaRPr>
          </a:p>
        </p:txBody>
      </p:sp>
      <p:sp>
        <p:nvSpPr>
          <p:cNvPr id="15" name="Rectangle 14">
            <a:extLst>
              <a:ext uri="{FF2B5EF4-FFF2-40B4-BE49-F238E27FC236}">
                <a16:creationId xmlns:a16="http://schemas.microsoft.com/office/drawing/2014/main" id="{AF06AA44-D493-2E43-B7DA-A7EA48A6DDEC}"/>
              </a:ext>
            </a:extLst>
          </p:cNvPr>
          <p:cNvSpPr/>
          <p:nvPr/>
        </p:nvSpPr>
        <p:spPr>
          <a:xfrm>
            <a:off x="7013594" y="3896577"/>
            <a:ext cx="4867125" cy="1384995"/>
          </a:xfrm>
          <a:prstGeom prst="rect">
            <a:avLst/>
          </a:prstGeom>
        </p:spPr>
        <p:txBody>
          <a:bodyPr wrap="square">
            <a:spAutoFit/>
          </a:bodyPr>
          <a:lstStyle/>
          <a:p>
            <a:r>
              <a:rPr lang="en-US" sz="2800" dirty="0"/>
              <a:t>A person who has repressed memories of abuse suffered as child may later.</a:t>
            </a:r>
            <a:endParaRPr lang="en-GB" sz="3200" dirty="0">
              <a:latin typeface="Lato" panose="020F0802020204030203" pitchFamily="34" charset="77"/>
            </a:endParaRPr>
          </a:p>
        </p:txBody>
      </p:sp>
      <p:sp>
        <p:nvSpPr>
          <p:cNvPr id="5" name="TextBox 4">
            <a:extLst>
              <a:ext uri="{FF2B5EF4-FFF2-40B4-BE49-F238E27FC236}">
                <a16:creationId xmlns:a16="http://schemas.microsoft.com/office/drawing/2014/main" id="{BCF9A55F-D1D8-3045-AD51-2353BE34FE92}"/>
              </a:ext>
            </a:extLst>
          </p:cNvPr>
          <p:cNvSpPr txBox="1"/>
          <p:nvPr/>
        </p:nvSpPr>
        <p:spPr>
          <a:xfrm>
            <a:off x="6677278" y="1272388"/>
            <a:ext cx="495649" cy="1446550"/>
          </a:xfrm>
          <a:prstGeom prst="rect">
            <a:avLst/>
          </a:prstGeom>
          <a:noFill/>
        </p:spPr>
        <p:txBody>
          <a:bodyPr wrap="square" rtlCol="0">
            <a:spAutoFit/>
          </a:bodyPr>
          <a:lstStyle/>
          <a:p>
            <a:r>
              <a:rPr lang="en-US" sz="8800" dirty="0"/>
              <a:t>.</a:t>
            </a:r>
          </a:p>
        </p:txBody>
      </p:sp>
      <p:sp>
        <p:nvSpPr>
          <p:cNvPr id="18" name="TextBox 17">
            <a:extLst>
              <a:ext uri="{FF2B5EF4-FFF2-40B4-BE49-F238E27FC236}">
                <a16:creationId xmlns:a16="http://schemas.microsoft.com/office/drawing/2014/main" id="{53C30FAC-8FD5-024F-B861-7261B67E5771}"/>
              </a:ext>
            </a:extLst>
          </p:cNvPr>
          <p:cNvSpPr txBox="1"/>
          <p:nvPr/>
        </p:nvSpPr>
        <p:spPr>
          <a:xfrm>
            <a:off x="6677277" y="3155991"/>
            <a:ext cx="495649" cy="1446550"/>
          </a:xfrm>
          <a:prstGeom prst="rect">
            <a:avLst/>
          </a:prstGeom>
          <a:noFill/>
        </p:spPr>
        <p:txBody>
          <a:bodyPr wrap="square" rtlCol="0">
            <a:spAutoFit/>
          </a:bodyPr>
          <a:lstStyle/>
          <a:p>
            <a:r>
              <a:rPr lang="en-US" sz="8800" dirty="0"/>
              <a:t>.</a:t>
            </a:r>
          </a:p>
        </p:txBody>
      </p:sp>
      <p:cxnSp>
        <p:nvCxnSpPr>
          <p:cNvPr id="19" name="Straight Connector 18">
            <a:extLst>
              <a:ext uri="{FF2B5EF4-FFF2-40B4-BE49-F238E27FC236}">
                <a16:creationId xmlns:a16="http://schemas.microsoft.com/office/drawing/2014/main" id="{3A2EC58E-68FB-6D4B-B5FD-7CE870CA30DB}"/>
              </a:ext>
            </a:extLst>
          </p:cNvPr>
          <p:cNvCxnSpPr>
            <a:cxnSpLocks/>
          </p:cNvCxnSpPr>
          <p:nvPr/>
        </p:nvCxnSpPr>
        <p:spPr>
          <a:xfrm>
            <a:off x="6867646" y="1554553"/>
            <a:ext cx="29989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275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7" name="Freeform 6"/>
          <p:cNvSpPr/>
          <p:nvPr/>
        </p:nvSpPr>
        <p:spPr>
          <a:xfrm>
            <a:off x="7674979" y="400251"/>
            <a:ext cx="4517021" cy="6175096"/>
          </a:xfrm>
          <a:custGeom>
            <a:avLst/>
            <a:gdLst>
              <a:gd name="connsiteX0" fmla="*/ 3087548 w 4517021"/>
              <a:gd name="connsiteY0" fmla="*/ 0 h 6175096"/>
              <a:gd name="connsiteX1" fmla="*/ 4289361 w 4517021"/>
              <a:gd name="connsiteY1" fmla="*/ 242635 h 6175096"/>
              <a:gd name="connsiteX2" fmla="*/ 4517021 w 4517021"/>
              <a:gd name="connsiteY2" fmla="*/ 352304 h 6175096"/>
              <a:gd name="connsiteX3" fmla="*/ 4517021 w 4517021"/>
              <a:gd name="connsiteY3" fmla="*/ 5822792 h 6175096"/>
              <a:gd name="connsiteX4" fmla="*/ 4289361 w 4517021"/>
              <a:gd name="connsiteY4" fmla="*/ 5932462 h 6175096"/>
              <a:gd name="connsiteX5" fmla="*/ 3087548 w 4517021"/>
              <a:gd name="connsiteY5" fmla="*/ 6175096 h 6175096"/>
              <a:gd name="connsiteX6" fmla="*/ 0 w 4517021"/>
              <a:gd name="connsiteY6" fmla="*/ 3087548 h 6175096"/>
              <a:gd name="connsiteX7" fmla="*/ 3087548 w 4517021"/>
              <a:gd name="connsiteY7" fmla="*/ 0 h 617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7021" h="6175096">
                <a:moveTo>
                  <a:pt x="3087548" y="0"/>
                </a:moveTo>
                <a:cubicBezTo>
                  <a:pt x="3513850" y="0"/>
                  <a:pt x="3919972" y="86396"/>
                  <a:pt x="4289361" y="242635"/>
                </a:cubicBezTo>
                <a:lnTo>
                  <a:pt x="4517021" y="352304"/>
                </a:lnTo>
                <a:lnTo>
                  <a:pt x="4517021" y="5822792"/>
                </a:lnTo>
                <a:lnTo>
                  <a:pt x="4289361" y="5932462"/>
                </a:lnTo>
                <a:cubicBezTo>
                  <a:pt x="3919972" y="6088700"/>
                  <a:pt x="3513850" y="6175096"/>
                  <a:pt x="3087548" y="6175096"/>
                </a:cubicBezTo>
                <a:cubicBezTo>
                  <a:pt x="1382342" y="6175096"/>
                  <a:pt x="0" y="4792754"/>
                  <a:pt x="0" y="3087548"/>
                </a:cubicBezTo>
                <a:cubicBezTo>
                  <a:pt x="0" y="1382342"/>
                  <a:pt x="1382342" y="0"/>
                  <a:pt x="3087548" y="0"/>
                </a:cubicBezTo>
                <a:close/>
              </a:path>
            </a:pathLst>
          </a:custGeom>
          <a:solidFill>
            <a:srgbClr val="B9D8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Oval 3"/>
          <p:cNvSpPr/>
          <p:nvPr/>
        </p:nvSpPr>
        <p:spPr>
          <a:xfrm>
            <a:off x="5642799" y="1061977"/>
            <a:ext cx="4734045" cy="4734045"/>
          </a:xfrm>
          <a:prstGeom prst="ellipse">
            <a:avLst/>
          </a:prstGeom>
          <a:solidFill>
            <a:srgbClr val="E59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p:nvSpPr>
        <p:spPr>
          <a:xfrm>
            <a:off x="457690" y="-300705"/>
            <a:ext cx="6533045" cy="2220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4400" dirty="0">
                <a:solidFill>
                  <a:srgbClr val="E5938F"/>
                </a:solidFill>
                <a:latin typeface="Montserrat Alternates Medium" panose="00000600000000000000" pitchFamily="50" charset="0"/>
                <a:ea typeface="Lato" panose="020F0502020204030203" pitchFamily="34" charset="0"/>
                <a:cs typeface="Lato" panose="020F0502020204030203" pitchFamily="34" charset="0"/>
              </a:rPr>
              <a:t>3: RATIONALIZATION</a:t>
            </a:r>
            <a:r>
              <a:rPr lang="id-ID" sz="4000" dirty="0">
                <a:solidFill>
                  <a:srgbClr val="E5938F"/>
                </a:solidFill>
                <a:latin typeface="Montserrat Alternates Medium" panose="00000600000000000000" pitchFamily="50" charset="0"/>
                <a:ea typeface="Lato" panose="020F0502020204030203" pitchFamily="34" charset="0"/>
                <a:cs typeface="Lato" panose="020F0502020204030203" pitchFamily="34" charset="0"/>
              </a:rPr>
              <a:t> </a:t>
            </a:r>
          </a:p>
        </p:txBody>
      </p:sp>
      <p:sp>
        <p:nvSpPr>
          <p:cNvPr id="10" name="Down Arrow 9"/>
          <p:cNvSpPr/>
          <p:nvPr/>
        </p:nvSpPr>
        <p:spPr>
          <a:xfrm>
            <a:off x="11715787" y="4384266"/>
            <a:ext cx="154798" cy="312516"/>
          </a:xfrm>
          <a:prstGeom prst="downArrow">
            <a:avLst>
              <a:gd name="adj1" fmla="val 30309"/>
              <a:gd name="adj2" fmla="val 72151"/>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Up Arrow 10"/>
          <p:cNvSpPr/>
          <p:nvPr/>
        </p:nvSpPr>
        <p:spPr>
          <a:xfrm>
            <a:off x="11715788" y="2175885"/>
            <a:ext cx="154797" cy="312516"/>
          </a:xfrm>
          <a:prstGeom prst="upArrow">
            <a:avLst>
              <a:gd name="adj1" fmla="val 30310"/>
              <a:gd name="adj2" fmla="val 73383"/>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3" name="Picture Placeholder 32" descr="A picture containing text, wall, person, person&#10;&#10;Description automatically generated">
            <a:extLst>
              <a:ext uri="{FF2B5EF4-FFF2-40B4-BE49-F238E27FC236}">
                <a16:creationId xmlns:a16="http://schemas.microsoft.com/office/drawing/2014/main" id="{DDF208EE-9B8F-2849-B21F-5F13322FA70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40" r="6740"/>
          <a:stretch>
            <a:fillRect/>
          </a:stretch>
        </p:blipFill>
        <p:spPr/>
      </p:pic>
      <p:sp>
        <p:nvSpPr>
          <p:cNvPr id="3" name="Rectangle 2">
            <a:extLst>
              <a:ext uri="{FF2B5EF4-FFF2-40B4-BE49-F238E27FC236}">
                <a16:creationId xmlns:a16="http://schemas.microsoft.com/office/drawing/2014/main" id="{CA1C34BD-7914-AD4B-82A9-21876C6671A6}"/>
              </a:ext>
            </a:extLst>
          </p:cNvPr>
          <p:cNvSpPr/>
          <p:nvPr/>
        </p:nvSpPr>
        <p:spPr>
          <a:xfrm>
            <a:off x="457691" y="1866726"/>
            <a:ext cx="4040512" cy="954107"/>
          </a:xfrm>
          <a:prstGeom prst="rect">
            <a:avLst/>
          </a:prstGeom>
        </p:spPr>
        <p:txBody>
          <a:bodyPr wrap="square">
            <a:spAutoFit/>
          </a:bodyPr>
          <a:lstStyle/>
          <a:p>
            <a:pPr marL="457200" indent="-457200">
              <a:buFont typeface="Arial" panose="020B0604020202020204" pitchFamily="34" charset="0"/>
              <a:buChar char="•"/>
            </a:pPr>
            <a:r>
              <a:rPr lang="en-US" sz="2800" dirty="0">
                <a:latin typeface="Lato" panose="020F0802020204030203" pitchFamily="34" charset="77"/>
              </a:rPr>
              <a:t>To protect our sense of self-esteem.</a:t>
            </a:r>
          </a:p>
        </p:txBody>
      </p:sp>
      <p:sp>
        <p:nvSpPr>
          <p:cNvPr id="31" name="Rectangle 30">
            <a:extLst>
              <a:ext uri="{FF2B5EF4-FFF2-40B4-BE49-F238E27FC236}">
                <a16:creationId xmlns:a16="http://schemas.microsoft.com/office/drawing/2014/main" id="{54965F3E-DF86-5E43-A21A-5A803AA65477}"/>
              </a:ext>
            </a:extLst>
          </p:cNvPr>
          <p:cNvSpPr/>
          <p:nvPr/>
        </p:nvSpPr>
        <p:spPr>
          <a:xfrm>
            <a:off x="425298" y="2996236"/>
            <a:ext cx="4614805" cy="2246769"/>
          </a:xfrm>
          <a:prstGeom prst="rect">
            <a:avLst/>
          </a:prstGeom>
        </p:spPr>
        <p:txBody>
          <a:bodyPr wrap="square">
            <a:spAutoFit/>
          </a:bodyPr>
          <a:lstStyle/>
          <a:p>
            <a:pPr marL="457200" indent="-457200">
              <a:buFont typeface="Arial" panose="020B0604020202020204" pitchFamily="34" charset="0"/>
              <a:buChar char="•"/>
            </a:pPr>
            <a:r>
              <a:rPr lang="en-US" sz="2800" dirty="0">
                <a:latin typeface="Lato" panose="020F0802020204030203" pitchFamily="34" charset="77"/>
              </a:rPr>
              <a:t>Providing a reasonable explanation to make unreasonable behavior appear logical and justify their action.</a:t>
            </a:r>
          </a:p>
        </p:txBody>
      </p:sp>
      <p:cxnSp>
        <p:nvCxnSpPr>
          <p:cNvPr id="6" name="Straight Connector 5">
            <a:extLst>
              <a:ext uri="{FF2B5EF4-FFF2-40B4-BE49-F238E27FC236}">
                <a16:creationId xmlns:a16="http://schemas.microsoft.com/office/drawing/2014/main" id="{852C898A-7F35-184A-A6F1-F1FD26903E06}"/>
              </a:ext>
            </a:extLst>
          </p:cNvPr>
          <p:cNvCxnSpPr>
            <a:stCxn id="11" idx="2"/>
            <a:endCxn id="10" idx="0"/>
          </p:cNvCxnSpPr>
          <p:nvPr/>
        </p:nvCxnSpPr>
        <p:spPr>
          <a:xfrm flipH="1">
            <a:off x="11793186" y="2488401"/>
            <a:ext cx="1" cy="1895865"/>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ECA4D3A-B8F1-724D-BDBF-21D3C6433434}"/>
              </a:ext>
            </a:extLst>
          </p:cNvPr>
          <p:cNvCxnSpPr>
            <a:cxnSpLocks/>
          </p:cNvCxnSpPr>
          <p:nvPr/>
        </p:nvCxnSpPr>
        <p:spPr>
          <a:xfrm>
            <a:off x="552284" y="1173954"/>
            <a:ext cx="60219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599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2029</TotalTime>
  <Words>557</Words>
  <Application>Microsoft Macintosh PowerPoint</Application>
  <PresentationFormat>Widescreen</PresentationFormat>
  <Paragraphs>59</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Calibri</vt:lpstr>
      <vt:lpstr>Calibri Light</vt:lpstr>
      <vt:lpstr>Impact</vt:lpstr>
      <vt:lpstr>Lato</vt:lpstr>
      <vt:lpstr>Montserrat Alternates Black</vt:lpstr>
      <vt:lpstr>Montserrat Alternates Medium</vt:lpstr>
      <vt:lpstr>Montserrat SemiBold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zain ahsan</cp:lastModifiedBy>
  <cp:revision>175</cp:revision>
  <dcterms:created xsi:type="dcterms:W3CDTF">2019-02-28T15:07:50Z</dcterms:created>
  <dcterms:modified xsi:type="dcterms:W3CDTF">2021-11-28T05:18:51Z</dcterms:modified>
</cp:coreProperties>
</file>